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281" r:id="rId86"/>
    <p:sldId id="282" r:id="rId87"/>
    <p:sldId id="283" r:id="rId88"/>
    <p:sldId id="284" r:id="rId89"/>
    <p:sldId id="285" r:id="rId90"/>
    <p:sldId id="286" r:id="rId91"/>
    <p:sldId id="287" r:id="rId92"/>
    <p:sldId id="288" r:id="rId93"/>
    <p:sldId id="289" r:id="rId94"/>
    <p:sldId id="290" r:id="rId95"/>
    <p:sldId id="291" r:id="rId96"/>
    <p:sldId id="292" r:id="rId97"/>
    <p:sldId id="293" r:id="rId98"/>
    <p:sldId id="294" r:id="rId99"/>
    <p:sldId id="295" r:id="rId100"/>
    <p:sldId id="296" r:id="rId101"/>
    <p:sldId id="297" r:id="rId102"/>
    <p:sldId id="298" r:id="rId10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" charset="1" panose="020B0504020202020204"/>
      <p:regular r:id="rId10"/>
    </p:embeddedFont>
    <p:embeddedFont>
      <p:font typeface="Helios Bold" charset="1" panose="020B0704020202020204"/>
      <p:regular r:id="rId11"/>
    </p:embeddedFont>
    <p:embeddedFont>
      <p:font typeface="Helios Italics" charset="1" panose="020B0503020202090204"/>
      <p:regular r:id="rId12"/>
    </p:embeddedFont>
    <p:embeddedFont>
      <p:font typeface="Helios Bold Italics" charset="1" panose="020B07030202020902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  <p:embeddedFont>
      <p:font typeface="Klein" charset="1" panose="02000503060000020004"/>
      <p:regular r:id="rId41"/>
    </p:embeddedFont>
    <p:embeddedFont>
      <p:font typeface="Klein Bold" charset="1" panose="02000503060000020004"/>
      <p:regular r:id="rId42"/>
    </p:embeddedFont>
    <p:embeddedFont>
      <p:font typeface="Klein Italics" charset="1" panose="02000503060000020004"/>
      <p:regular r:id="rId43"/>
    </p:embeddedFont>
    <p:embeddedFont>
      <p:font typeface="Klein Bold Italics" charset="1" panose="02000503060000020004"/>
      <p:regular r:id="rId44"/>
    </p:embeddedFont>
    <p:embeddedFont>
      <p:font typeface="Klein Thin" charset="1" panose="02000503060000020004"/>
      <p:regular r:id="rId45"/>
    </p:embeddedFont>
    <p:embeddedFont>
      <p:font typeface="Klein Thin Italics" charset="1" panose="02000503060000020004"/>
      <p:regular r:id="rId46"/>
    </p:embeddedFont>
    <p:embeddedFont>
      <p:font typeface="Klein Heavy" charset="1" panose="02000503060000020004"/>
      <p:regular r:id="rId47"/>
    </p:embeddedFont>
    <p:embeddedFont>
      <p:font typeface="Klein Heavy Italics" charset="1" panose="02000503060000020004"/>
      <p:regular r:id="rId48"/>
    </p:embeddedFont>
    <p:embeddedFont>
      <p:font typeface="Open Sauce" charset="1" panose="00000500000000000000"/>
      <p:regular r:id="rId49"/>
    </p:embeddedFont>
    <p:embeddedFont>
      <p:font typeface="Open Sauce Bold" charset="1" panose="00000800000000000000"/>
      <p:regular r:id="rId50"/>
    </p:embeddedFont>
    <p:embeddedFont>
      <p:font typeface="Open Sauce Italics" charset="1" panose="00000500000000000000"/>
      <p:regular r:id="rId51"/>
    </p:embeddedFont>
    <p:embeddedFont>
      <p:font typeface="Open Sauce Bold Italics" charset="1" panose="00000800000000000000"/>
      <p:regular r:id="rId52"/>
    </p:embeddedFont>
    <p:embeddedFont>
      <p:font typeface="Open Sauce Light" charset="1" panose="00000400000000000000"/>
      <p:regular r:id="rId53"/>
    </p:embeddedFont>
    <p:embeddedFont>
      <p:font typeface="Open Sauce Light Italics" charset="1" panose="00000400000000000000"/>
      <p:regular r:id="rId54"/>
    </p:embeddedFont>
    <p:embeddedFont>
      <p:font typeface="Open Sauce Medium" charset="1" panose="00000600000000000000"/>
      <p:regular r:id="rId55"/>
    </p:embeddedFont>
    <p:embeddedFont>
      <p:font typeface="Open Sauce Medium Italics" charset="1" panose="00000600000000000000"/>
      <p:regular r:id="rId56"/>
    </p:embeddedFont>
    <p:embeddedFont>
      <p:font typeface="Open Sauce Semi-Bold" charset="1" panose="00000700000000000000"/>
      <p:regular r:id="rId57"/>
    </p:embeddedFont>
    <p:embeddedFont>
      <p:font typeface="Open Sauce Semi-Bold Italics" charset="1" panose="00000700000000000000"/>
      <p:regular r:id="rId58"/>
    </p:embeddedFont>
    <p:embeddedFont>
      <p:font typeface="Open Sauce Heavy" charset="1" panose="00000A00000000000000"/>
      <p:regular r:id="rId59"/>
    </p:embeddedFont>
    <p:embeddedFont>
      <p:font typeface="Open Sauce Heavy Italics" charset="1" panose="00000A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0.xml" Type="http://schemas.openxmlformats.org/officeDocument/2006/relationships/slide"/><Relationship Id="rId101" Target="slides/slide41.xml" Type="http://schemas.openxmlformats.org/officeDocument/2006/relationships/slide"/><Relationship Id="rId102" Target="slides/slide42.xml" Type="http://schemas.openxmlformats.org/officeDocument/2006/relationships/slide"/><Relationship Id="rId103" Target="slides/slide43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76" Target="slides/slide16.xml" Type="http://schemas.openxmlformats.org/officeDocument/2006/relationships/slide"/><Relationship Id="rId77" Target="slides/slide17.xml" Type="http://schemas.openxmlformats.org/officeDocument/2006/relationships/slide"/><Relationship Id="rId78" Target="slides/slide18.xml" Type="http://schemas.openxmlformats.org/officeDocument/2006/relationships/slide"/><Relationship Id="rId79" Target="slides/slide19.xml" Type="http://schemas.openxmlformats.org/officeDocument/2006/relationships/slide"/><Relationship Id="rId8" Target="fonts/font8.fntdata" Type="http://schemas.openxmlformats.org/officeDocument/2006/relationships/font"/><Relationship Id="rId80" Target="slides/slide20.xml" Type="http://schemas.openxmlformats.org/officeDocument/2006/relationships/slide"/><Relationship Id="rId81" Target="slides/slide21.xml" Type="http://schemas.openxmlformats.org/officeDocument/2006/relationships/slide"/><Relationship Id="rId82" Target="slides/slide22.xml" Type="http://schemas.openxmlformats.org/officeDocument/2006/relationships/slide"/><Relationship Id="rId83" Target="slides/slide23.xml" Type="http://schemas.openxmlformats.org/officeDocument/2006/relationships/slide"/><Relationship Id="rId84" Target="slides/slide24.xml" Type="http://schemas.openxmlformats.org/officeDocument/2006/relationships/slide"/><Relationship Id="rId85" Target="slides/slide25.xml" Type="http://schemas.openxmlformats.org/officeDocument/2006/relationships/slide"/><Relationship Id="rId86" Target="slides/slide26.xml" Type="http://schemas.openxmlformats.org/officeDocument/2006/relationships/slide"/><Relationship Id="rId87" Target="slides/slide27.xml" Type="http://schemas.openxmlformats.org/officeDocument/2006/relationships/slide"/><Relationship Id="rId88" Target="slides/slide28.xml" Type="http://schemas.openxmlformats.org/officeDocument/2006/relationships/slide"/><Relationship Id="rId89" Target="slides/slide29.xml" Type="http://schemas.openxmlformats.org/officeDocument/2006/relationships/slide"/><Relationship Id="rId9" Target="fonts/font9.fntdata" Type="http://schemas.openxmlformats.org/officeDocument/2006/relationships/font"/><Relationship Id="rId90" Target="slides/slide30.xml" Type="http://schemas.openxmlformats.org/officeDocument/2006/relationships/slide"/><Relationship Id="rId91" Target="slides/slide31.xml" Type="http://schemas.openxmlformats.org/officeDocument/2006/relationships/slide"/><Relationship Id="rId92" Target="slides/slide32.xml" Type="http://schemas.openxmlformats.org/officeDocument/2006/relationships/slide"/><Relationship Id="rId93" Target="slides/slide33.xml" Type="http://schemas.openxmlformats.org/officeDocument/2006/relationships/slide"/><Relationship Id="rId94" Target="slides/slide34.xml" Type="http://schemas.openxmlformats.org/officeDocument/2006/relationships/slide"/><Relationship Id="rId95" Target="slides/slide35.xml" Type="http://schemas.openxmlformats.org/officeDocument/2006/relationships/slide"/><Relationship Id="rId96" Target="slides/slide36.xml" Type="http://schemas.openxmlformats.org/officeDocument/2006/relationships/slide"/><Relationship Id="rId97" Target="slides/slide37.xml" Type="http://schemas.openxmlformats.org/officeDocument/2006/relationships/slide"/><Relationship Id="rId98" Target="slides/slide38.xml" Type="http://schemas.openxmlformats.org/officeDocument/2006/relationships/slide"/><Relationship Id="rId99" Target="slides/slide39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EBIVaWmA.mp4" Type="http://schemas.openxmlformats.org/officeDocument/2006/relationships/video"/><Relationship Id="rId4" Target="../media/VAGEBIVaWmA.mp4" Type="http://schemas.microsoft.com/office/2007/relationships/media"/><Relationship Id="rId5" Target="../media/image27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63.pn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0.pn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7.pn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84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3.pn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102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0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E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4983" y="5698858"/>
            <a:ext cx="3368285" cy="33682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866" y="5698384"/>
            <a:ext cx="3368285" cy="33682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4983" y="2687587"/>
            <a:ext cx="3368285" cy="33682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9866" y="2687113"/>
            <a:ext cx="3368285" cy="336828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98769" y="9144474"/>
            <a:ext cx="460531" cy="113826"/>
            <a:chOff x="0" y="0"/>
            <a:chExt cx="1736758" cy="429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5080"/>
              <a:ext cx="1736758" cy="434340"/>
            </a:xfrm>
            <a:custGeom>
              <a:avLst/>
              <a:gdLst/>
              <a:ahLst/>
              <a:cxnLst/>
              <a:rect r="r" b="b" t="t" l="l"/>
              <a:pathLst>
                <a:path h="434340" w="1736758">
                  <a:moveTo>
                    <a:pt x="1718978" y="187960"/>
                  </a:moveTo>
                  <a:lnTo>
                    <a:pt x="1457358" y="11430"/>
                  </a:lnTo>
                  <a:cubicBezTo>
                    <a:pt x="1439578" y="0"/>
                    <a:pt x="1416717" y="3810"/>
                    <a:pt x="1404017" y="21590"/>
                  </a:cubicBezTo>
                  <a:cubicBezTo>
                    <a:pt x="1392588" y="39370"/>
                    <a:pt x="1396398" y="62230"/>
                    <a:pt x="1414178" y="74930"/>
                  </a:cubicBezTo>
                  <a:lnTo>
                    <a:pt x="157292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572928" y="257810"/>
                  </a:lnTo>
                  <a:lnTo>
                    <a:pt x="1414178" y="364490"/>
                  </a:lnTo>
                  <a:cubicBezTo>
                    <a:pt x="1396398" y="375920"/>
                    <a:pt x="1392588" y="400050"/>
                    <a:pt x="1404018" y="417830"/>
                  </a:cubicBezTo>
                  <a:cubicBezTo>
                    <a:pt x="1411638" y="429260"/>
                    <a:pt x="1423068" y="434340"/>
                    <a:pt x="1435768" y="434340"/>
                  </a:cubicBezTo>
                  <a:cubicBezTo>
                    <a:pt x="1443388" y="434340"/>
                    <a:pt x="1451008" y="431800"/>
                    <a:pt x="1457358" y="427990"/>
                  </a:cubicBezTo>
                  <a:lnTo>
                    <a:pt x="1720248" y="251460"/>
                  </a:lnTo>
                  <a:cubicBezTo>
                    <a:pt x="1730408" y="243840"/>
                    <a:pt x="1736758" y="232410"/>
                    <a:pt x="1736758" y="219710"/>
                  </a:cubicBezTo>
                  <a:cubicBezTo>
                    <a:pt x="1736758" y="207010"/>
                    <a:pt x="1730408" y="195580"/>
                    <a:pt x="1718978" y="187960"/>
                  </a:cubicBezTo>
                  <a:close/>
                </a:path>
              </a:pathLst>
            </a:custGeom>
            <a:solidFill>
              <a:srgbClr val="191E37"/>
            </a:solidFill>
          </p:spPr>
        </p:sp>
      </p:grpSp>
      <p:sp>
        <p:nvSpPr>
          <p:cNvPr name="AutoShape 16" id="16"/>
          <p:cNvSpPr/>
          <p:nvPr/>
        </p:nvSpPr>
        <p:spPr>
          <a:xfrm rot="0">
            <a:off x="7376586" y="-110596"/>
            <a:ext cx="11042305" cy="10549021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Freeform 17" id="17"/>
          <p:cNvSpPr/>
          <p:nvPr/>
        </p:nvSpPr>
        <p:spPr>
          <a:xfrm flipH="false" flipV="false" rot="0">
            <a:off x="775449" y="403352"/>
            <a:ext cx="1157415" cy="1250696"/>
          </a:xfrm>
          <a:custGeom>
            <a:avLst/>
            <a:gdLst/>
            <a:ahLst/>
            <a:cxnLst/>
            <a:rect r="r" b="b" t="t" l="l"/>
            <a:pathLst>
              <a:path h="1250696" w="1157415">
                <a:moveTo>
                  <a:pt x="0" y="0"/>
                </a:moveTo>
                <a:lnTo>
                  <a:pt x="1157416" y="0"/>
                </a:lnTo>
                <a:lnTo>
                  <a:pt x="1157416" y="1250696"/>
                </a:lnTo>
                <a:lnTo>
                  <a:pt x="0" y="125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1740" y="6679872"/>
            <a:ext cx="1244537" cy="1406257"/>
          </a:xfrm>
          <a:custGeom>
            <a:avLst/>
            <a:gdLst/>
            <a:ahLst/>
            <a:cxnLst/>
            <a:rect r="r" b="b" t="t" l="l"/>
            <a:pathLst>
              <a:path h="1406257" w="1244537">
                <a:moveTo>
                  <a:pt x="0" y="0"/>
                </a:moveTo>
                <a:lnTo>
                  <a:pt x="1244537" y="0"/>
                </a:lnTo>
                <a:lnTo>
                  <a:pt x="1244537" y="1406257"/>
                </a:lnTo>
                <a:lnTo>
                  <a:pt x="0" y="1406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76519" y="3683544"/>
            <a:ext cx="1265212" cy="1684142"/>
          </a:xfrm>
          <a:custGeom>
            <a:avLst/>
            <a:gdLst/>
            <a:ahLst/>
            <a:cxnLst/>
            <a:rect r="r" b="b" t="t" l="l"/>
            <a:pathLst>
              <a:path h="1684142" w="1265212">
                <a:moveTo>
                  <a:pt x="0" y="0"/>
                </a:moveTo>
                <a:lnTo>
                  <a:pt x="1265212" y="0"/>
                </a:lnTo>
                <a:lnTo>
                  <a:pt x="1265212" y="1684142"/>
                </a:lnTo>
                <a:lnTo>
                  <a:pt x="0" y="1684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4729" y="3762140"/>
            <a:ext cx="1438559" cy="1219179"/>
          </a:xfrm>
          <a:custGeom>
            <a:avLst/>
            <a:gdLst/>
            <a:ahLst/>
            <a:cxnLst/>
            <a:rect r="r" b="b" t="t" l="l"/>
            <a:pathLst>
              <a:path h="1219179" w="1438559">
                <a:moveTo>
                  <a:pt x="0" y="0"/>
                </a:moveTo>
                <a:lnTo>
                  <a:pt x="1438559" y="0"/>
                </a:lnTo>
                <a:lnTo>
                  <a:pt x="1438559" y="1219179"/>
                </a:lnTo>
                <a:lnTo>
                  <a:pt x="0" y="1219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576519" y="6679872"/>
            <a:ext cx="1265212" cy="1497292"/>
          </a:xfrm>
          <a:custGeom>
            <a:avLst/>
            <a:gdLst/>
            <a:ahLst/>
            <a:cxnLst/>
            <a:rect r="r" b="b" t="t" l="l"/>
            <a:pathLst>
              <a:path h="1497292" w="1265212">
                <a:moveTo>
                  <a:pt x="0" y="0"/>
                </a:moveTo>
                <a:lnTo>
                  <a:pt x="1265212" y="0"/>
                </a:lnTo>
                <a:lnTo>
                  <a:pt x="1265212" y="1497292"/>
                </a:lnTo>
                <a:lnTo>
                  <a:pt x="0" y="1497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17780" y="3473994"/>
            <a:ext cx="8711254" cy="502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6"/>
              </a:lnSpc>
            </a:pPr>
            <a:r>
              <a:rPr lang="en-US" sz="7458">
                <a:solidFill>
                  <a:srgbClr val="191E37"/>
                </a:solidFill>
                <a:latin typeface="Times New Roman Bold"/>
              </a:rPr>
              <a:t>A STATISTICAL STUDY ON ATTENDANCE IN IIT HYDERABAD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93268" y="2372357"/>
            <a:ext cx="9178967" cy="59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671">
                <a:solidFill>
                  <a:srgbClr val="153969"/>
                </a:solidFill>
                <a:latin typeface="Klein"/>
              </a:rPr>
              <a:t>MA2540 APPLIED STATISTICS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62600" y="-2476500"/>
            <a:ext cx="13960430" cy="13960430"/>
            <a:chOff x="0" y="0"/>
            <a:chExt cx="18613907" cy="18613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13882" cy="18613882"/>
            </a:xfrm>
            <a:custGeom>
              <a:avLst/>
              <a:gdLst/>
              <a:ahLst/>
              <a:cxnLst/>
              <a:rect r="r" b="b" t="t" l="l"/>
              <a:pathLst>
                <a:path h="18613882" w="18613882">
                  <a:moveTo>
                    <a:pt x="0" y="0"/>
                  </a:moveTo>
                  <a:lnTo>
                    <a:pt x="18613882" y="0"/>
                  </a:lnTo>
                  <a:lnTo>
                    <a:pt x="18613882" y="18613882"/>
                  </a:lnTo>
                  <a:lnTo>
                    <a:pt x="0" y="18613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" t="0" r="-2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075560" y="1522723"/>
            <a:ext cx="11863297" cy="7241554"/>
          </a:xfrm>
          <a:custGeom>
            <a:avLst/>
            <a:gdLst/>
            <a:ahLst/>
            <a:cxnLst/>
            <a:rect r="r" b="b" t="t" l="l"/>
            <a:pathLst>
              <a:path h="7241554" w="11863297">
                <a:moveTo>
                  <a:pt x="0" y="0"/>
                </a:moveTo>
                <a:lnTo>
                  <a:pt x="11863297" y="0"/>
                </a:lnTo>
                <a:lnTo>
                  <a:pt x="11863297" y="7241554"/>
                </a:lnTo>
                <a:lnTo>
                  <a:pt x="0" y="724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8635" y="1714500"/>
            <a:ext cx="5534402" cy="11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8">
                <a:solidFill>
                  <a:srgbClr val="153969"/>
                </a:solidFill>
                <a:latin typeface="Klein Bold"/>
              </a:rPr>
              <a:t>Heat</a:t>
            </a:r>
            <a:r>
              <a:rPr lang="en-US" sz="6998">
                <a:solidFill>
                  <a:srgbClr val="4F81BD"/>
                </a:solidFill>
                <a:latin typeface="Klein Bold"/>
              </a:rPr>
              <a:t>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635" y="3372672"/>
            <a:ext cx="5268825" cy="3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</a:rPr>
              <a:t>The heatmap shows branch-wise attendance across classes, scaled from 1 to 10. Dark green shades indicate higher attendance, light green shades lower.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48250" y="2098955"/>
            <a:ext cx="10791501" cy="809362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1156095"/>
            <a:ext cx="18288000" cy="3608707"/>
            <a:chOff x="0" y="0"/>
            <a:chExt cx="24384000" cy="4811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4811649"/>
            </a:xfrm>
            <a:custGeom>
              <a:avLst/>
              <a:gdLst/>
              <a:ahLst/>
              <a:cxnLst/>
              <a:rect r="r" b="b" t="t" l="l"/>
              <a:pathLst>
                <a:path h="48116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11649"/>
                  </a:lnTo>
                  <a:lnTo>
                    <a:pt x="0" y="481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2529" r="0" b="-9252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26309" y="-914667"/>
            <a:ext cx="18514309" cy="3656576"/>
          </a:xfrm>
          <a:custGeom>
            <a:avLst/>
            <a:gdLst/>
            <a:ahLst/>
            <a:cxnLst/>
            <a:rect r="r" b="b" t="t" l="l"/>
            <a:pathLst>
              <a:path h="3656576" w="18514309">
                <a:moveTo>
                  <a:pt x="0" y="0"/>
                </a:moveTo>
                <a:lnTo>
                  <a:pt x="18514309" y="0"/>
                </a:lnTo>
                <a:lnTo>
                  <a:pt x="18514309" y="3656576"/>
                </a:lnTo>
                <a:lnTo>
                  <a:pt x="0" y="365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6478" y="762456"/>
            <a:ext cx="14078847" cy="133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8168">
                <a:solidFill>
                  <a:srgbClr val="FFFFFF"/>
                </a:solidFill>
                <a:latin typeface="Klein Bold"/>
              </a:rPr>
              <a:t>Central Limit Theorem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14827" y="4361721"/>
            <a:ext cx="16245935" cy="153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CORRELATIONS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44472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5609" y="3904535"/>
            <a:ext cx="7895406" cy="5921554"/>
          </a:xfrm>
          <a:custGeom>
            <a:avLst/>
            <a:gdLst/>
            <a:ahLst/>
            <a:cxnLst/>
            <a:rect r="r" b="b" t="t" l="l"/>
            <a:pathLst>
              <a:path h="5921554" w="7895406">
                <a:moveTo>
                  <a:pt x="0" y="0"/>
                </a:moveTo>
                <a:lnTo>
                  <a:pt x="7895405" y="0"/>
                </a:lnTo>
                <a:lnTo>
                  <a:pt x="7895405" y="5921554"/>
                </a:lnTo>
                <a:lnTo>
                  <a:pt x="0" y="592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94274" y="5530893"/>
            <a:ext cx="8117401" cy="1487737"/>
            <a:chOff x="0" y="0"/>
            <a:chExt cx="10823201" cy="19836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823201" cy="1983650"/>
              <a:chOff x="0" y="0"/>
              <a:chExt cx="1891441" cy="34665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91441" cy="346659"/>
              </a:xfrm>
              <a:custGeom>
                <a:avLst/>
                <a:gdLst/>
                <a:ahLst/>
                <a:cxnLst/>
                <a:rect r="r" b="b" t="t" l="l"/>
                <a:pathLst>
                  <a:path h="346659" w="1891441">
                    <a:moveTo>
                      <a:pt x="95374" y="0"/>
                    </a:moveTo>
                    <a:lnTo>
                      <a:pt x="1796067" y="0"/>
                    </a:lnTo>
                    <a:cubicBezTo>
                      <a:pt x="1848741" y="0"/>
                      <a:pt x="1891441" y="42701"/>
                      <a:pt x="1891441" y="95374"/>
                    </a:cubicBezTo>
                    <a:lnTo>
                      <a:pt x="1891441" y="251284"/>
                    </a:lnTo>
                    <a:cubicBezTo>
                      <a:pt x="1891441" y="303958"/>
                      <a:pt x="1848741" y="346659"/>
                      <a:pt x="1796067" y="346659"/>
                    </a:cubicBezTo>
                    <a:lnTo>
                      <a:pt x="95374" y="346659"/>
                    </a:lnTo>
                    <a:cubicBezTo>
                      <a:pt x="42701" y="346659"/>
                      <a:pt x="0" y="303958"/>
                      <a:pt x="0" y="251284"/>
                    </a:cubicBezTo>
                    <a:lnTo>
                      <a:pt x="0" y="95374"/>
                    </a:lnTo>
                    <a:cubicBezTo>
                      <a:pt x="0" y="42701"/>
                      <a:pt x="42701" y="0"/>
                      <a:pt x="9537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1891441" cy="413334"/>
              </a:xfrm>
              <a:prstGeom prst="rect">
                <a:avLst/>
              </a:prstGeom>
            </p:spPr>
            <p:txBody>
              <a:bodyPr anchor="ctr" rtlCol="false" tIns="57420" lIns="57420" bIns="57420" rIns="57420"/>
              <a:lstStyle/>
              <a:p>
                <a:pPr algn="ctr">
                  <a:lnSpc>
                    <a:spcPts val="41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50705" y="559703"/>
              <a:ext cx="9753600" cy="864243"/>
            </a:xfrm>
            <a:custGeom>
              <a:avLst/>
              <a:gdLst/>
              <a:ahLst/>
              <a:cxnLst/>
              <a:rect r="r" b="b" t="t" l="l"/>
              <a:pathLst>
                <a:path h="86424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864243"/>
                  </a:lnTo>
                  <a:lnTo>
                    <a:pt x="0" y="864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620178"/>
            <a:ext cx="16230600" cy="229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Correlation Between No. Of Total Course Registered And Attendance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61599" y="4667276"/>
            <a:ext cx="7106551" cy="5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Sample Correlation Coefficient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1264" y="7374427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70674" y="7323431"/>
            <a:ext cx="1546056" cy="694031"/>
            <a:chOff x="0" y="0"/>
            <a:chExt cx="360248" cy="16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30574" y="7323431"/>
            <a:ext cx="3104751" cy="694031"/>
            <a:chOff x="0" y="0"/>
            <a:chExt cx="723440" cy="1617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142118" y="7460459"/>
            <a:ext cx="2481664" cy="37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S</a:t>
            </a:r>
            <a:r>
              <a:rPr lang="en-US" sz="2170">
                <a:solidFill>
                  <a:srgbClr val="153969"/>
                </a:solidFill>
                <a:latin typeface="Helios Bold"/>
              </a:rPr>
              <a:t>um of values of 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1174" y="7383952"/>
            <a:ext cx="1165056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153969"/>
                </a:solidFill>
                <a:latin typeface="Helios Bold"/>
              </a:rPr>
              <a:t>ΣX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830574" y="8236536"/>
            <a:ext cx="3104751" cy="694031"/>
            <a:chOff x="0" y="0"/>
            <a:chExt cx="723440" cy="16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30574" y="9149642"/>
            <a:ext cx="3104751" cy="694031"/>
            <a:chOff x="0" y="0"/>
            <a:chExt cx="723440" cy="1617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501823" y="8373564"/>
            <a:ext cx="1762252" cy="37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Variance</a:t>
            </a:r>
            <a:r>
              <a:rPr lang="en-US" sz="2170">
                <a:solidFill>
                  <a:srgbClr val="153969"/>
                </a:solidFill>
                <a:latin typeface="Helios Bold"/>
              </a:rPr>
              <a:t> of 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14434" y="9286670"/>
            <a:ext cx="2937030" cy="37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Covariance of X and 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785062" y="9149642"/>
            <a:ext cx="1546056" cy="694031"/>
            <a:chOff x="0" y="0"/>
            <a:chExt cx="360248" cy="1617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923074" y="9292517"/>
            <a:ext cx="1286872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123">
                <a:solidFill>
                  <a:srgbClr val="153969"/>
                </a:solidFill>
                <a:latin typeface="Helios Bold"/>
              </a:rPr>
              <a:t>Cov(X, Y)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770674" y="8236536"/>
            <a:ext cx="1546056" cy="694031"/>
            <a:chOff x="0" y="0"/>
            <a:chExt cx="360248" cy="16171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113921" y="8377056"/>
            <a:ext cx="888339" cy="39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  <a:spcBef>
                <a:spcPct val="0"/>
              </a:spcBef>
            </a:pPr>
            <a:r>
              <a:rPr lang="en-US" sz="2351">
                <a:solidFill>
                  <a:srgbClr val="153969"/>
                </a:solidFill>
                <a:latin typeface="Helios Bold"/>
              </a:rPr>
              <a:t>Var(X)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45077" y="8287532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57034" y="9202865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5609" y="3904535"/>
            <a:ext cx="7895406" cy="5921554"/>
          </a:xfrm>
          <a:custGeom>
            <a:avLst/>
            <a:gdLst/>
            <a:ahLst/>
            <a:cxnLst/>
            <a:rect r="r" b="b" t="t" l="l"/>
            <a:pathLst>
              <a:path h="5921554" w="7895406">
                <a:moveTo>
                  <a:pt x="0" y="0"/>
                </a:moveTo>
                <a:lnTo>
                  <a:pt x="7895405" y="0"/>
                </a:lnTo>
                <a:lnTo>
                  <a:pt x="7895405" y="5921554"/>
                </a:lnTo>
                <a:lnTo>
                  <a:pt x="0" y="592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94274" y="5645193"/>
            <a:ext cx="8117401" cy="1834165"/>
            <a:chOff x="0" y="0"/>
            <a:chExt cx="1891441" cy="427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1441" cy="427380"/>
            </a:xfrm>
            <a:custGeom>
              <a:avLst/>
              <a:gdLst/>
              <a:ahLst/>
              <a:cxnLst/>
              <a:rect r="r" b="b" t="t" l="l"/>
              <a:pathLst>
                <a:path h="427380" w="1891441">
                  <a:moveTo>
                    <a:pt x="44826" y="0"/>
                  </a:moveTo>
                  <a:lnTo>
                    <a:pt x="1846615" y="0"/>
                  </a:lnTo>
                  <a:cubicBezTo>
                    <a:pt x="1858504" y="0"/>
                    <a:pt x="1869905" y="4723"/>
                    <a:pt x="1878312" y="13129"/>
                  </a:cubicBezTo>
                  <a:cubicBezTo>
                    <a:pt x="1886718" y="21536"/>
                    <a:pt x="1891441" y="32937"/>
                    <a:pt x="1891441" y="44826"/>
                  </a:cubicBezTo>
                  <a:lnTo>
                    <a:pt x="1891441" y="382554"/>
                  </a:lnTo>
                  <a:cubicBezTo>
                    <a:pt x="1891441" y="407311"/>
                    <a:pt x="1871372" y="427380"/>
                    <a:pt x="1846615" y="427380"/>
                  </a:cubicBezTo>
                  <a:lnTo>
                    <a:pt x="44826" y="427380"/>
                  </a:lnTo>
                  <a:cubicBezTo>
                    <a:pt x="20069" y="427380"/>
                    <a:pt x="0" y="407311"/>
                    <a:pt x="0" y="382554"/>
                  </a:cubicBezTo>
                  <a:lnTo>
                    <a:pt x="0" y="44826"/>
                  </a:lnTo>
                  <a:cubicBezTo>
                    <a:pt x="0" y="20069"/>
                    <a:pt x="20069" y="0"/>
                    <a:pt x="4482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891441" cy="494055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75949" y="5971123"/>
            <a:ext cx="894414" cy="290684"/>
          </a:xfrm>
          <a:custGeom>
            <a:avLst/>
            <a:gdLst/>
            <a:ahLst/>
            <a:cxnLst/>
            <a:rect r="r" b="b" t="t" l="l"/>
            <a:pathLst>
              <a:path h="290684" w="894414">
                <a:moveTo>
                  <a:pt x="0" y="0"/>
                </a:moveTo>
                <a:lnTo>
                  <a:pt x="894413" y="0"/>
                </a:lnTo>
                <a:lnTo>
                  <a:pt x="894413" y="290684"/>
                </a:lnTo>
                <a:lnTo>
                  <a:pt x="0" y="29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5949" y="6483831"/>
            <a:ext cx="894414" cy="283595"/>
          </a:xfrm>
          <a:custGeom>
            <a:avLst/>
            <a:gdLst/>
            <a:ahLst/>
            <a:cxnLst/>
            <a:rect r="r" b="b" t="t" l="l"/>
            <a:pathLst>
              <a:path h="283595" w="894414">
                <a:moveTo>
                  <a:pt x="0" y="0"/>
                </a:moveTo>
                <a:lnTo>
                  <a:pt x="894413" y="0"/>
                </a:lnTo>
                <a:lnTo>
                  <a:pt x="894413" y="283594"/>
                </a:lnTo>
                <a:lnTo>
                  <a:pt x="0" y="283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5949" y="6989449"/>
            <a:ext cx="894414" cy="227988"/>
          </a:xfrm>
          <a:custGeom>
            <a:avLst/>
            <a:gdLst/>
            <a:ahLst/>
            <a:cxnLst/>
            <a:rect r="r" b="b" t="t" l="l"/>
            <a:pathLst>
              <a:path h="227988" w="894414">
                <a:moveTo>
                  <a:pt x="0" y="0"/>
                </a:moveTo>
                <a:lnTo>
                  <a:pt x="894413" y="0"/>
                </a:lnTo>
                <a:lnTo>
                  <a:pt x="894413" y="227987"/>
                </a:lnTo>
                <a:lnTo>
                  <a:pt x="0" y="227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77751" y="5913973"/>
            <a:ext cx="4646196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a perfect positive linear relationship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7751" y="6421169"/>
            <a:ext cx="4529962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no linear relationship between X,Y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77751" y="6914906"/>
            <a:ext cx="4736154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a perfect negative linear relationship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0579" y="5904448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0579" y="6422937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0579" y="6905381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20178"/>
            <a:ext cx="16230600" cy="229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Correlation Between No. Of Total Course Registered And Attendance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1599" y="4522180"/>
            <a:ext cx="7106551" cy="89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The correlation coefficient ranges between -1 and 1: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1599" y="7927562"/>
            <a:ext cx="7106551" cy="46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8624778"/>
            <a:ext cx="8499209" cy="1218894"/>
            <a:chOff x="0" y="0"/>
            <a:chExt cx="11332279" cy="162519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332279" cy="1625192"/>
              <a:chOff x="0" y="0"/>
              <a:chExt cx="1980407" cy="28401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80407" cy="284015"/>
              </a:xfrm>
              <a:custGeom>
                <a:avLst/>
                <a:gdLst/>
                <a:ahLst/>
                <a:cxnLst/>
                <a:rect r="r" b="b" t="t" l="l"/>
                <a:pathLst>
                  <a:path h="284015" w="1980407">
                    <a:moveTo>
                      <a:pt x="91090" y="0"/>
                    </a:moveTo>
                    <a:lnTo>
                      <a:pt x="1889317" y="0"/>
                    </a:lnTo>
                    <a:cubicBezTo>
                      <a:pt x="1913475" y="0"/>
                      <a:pt x="1936644" y="9597"/>
                      <a:pt x="1953727" y="26680"/>
                    </a:cubicBezTo>
                    <a:cubicBezTo>
                      <a:pt x="1970810" y="43762"/>
                      <a:pt x="1980407" y="66931"/>
                      <a:pt x="1980407" y="91090"/>
                    </a:cubicBezTo>
                    <a:lnTo>
                      <a:pt x="1980407" y="192926"/>
                    </a:lnTo>
                    <a:cubicBezTo>
                      <a:pt x="1980407" y="243233"/>
                      <a:pt x="1939624" y="284015"/>
                      <a:pt x="1889317" y="284015"/>
                    </a:cubicBezTo>
                    <a:lnTo>
                      <a:pt x="91090" y="284015"/>
                    </a:lnTo>
                    <a:cubicBezTo>
                      <a:pt x="66931" y="284015"/>
                      <a:pt x="43762" y="274418"/>
                      <a:pt x="26680" y="257336"/>
                    </a:cubicBezTo>
                    <a:cubicBezTo>
                      <a:pt x="9597" y="240253"/>
                      <a:pt x="0" y="217084"/>
                      <a:pt x="0" y="192926"/>
                    </a:cubicBezTo>
                    <a:lnTo>
                      <a:pt x="0" y="91090"/>
                    </a:lnTo>
                    <a:cubicBezTo>
                      <a:pt x="0" y="40782"/>
                      <a:pt x="40782" y="0"/>
                      <a:pt x="9109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980407" cy="350690"/>
              </a:xfrm>
              <a:prstGeom prst="rect">
                <a:avLst/>
              </a:prstGeom>
            </p:spPr>
            <p:txBody>
              <a:bodyPr anchor="ctr" rtlCol="false" tIns="57420" lIns="57420" bIns="57420" rIns="5742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718BAB"/>
                    </a:solidFill>
                    <a:latin typeface="Helios Bold"/>
                  </a:rPr>
                  <a:t> </a:t>
                </a: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092200" y="727212"/>
              <a:ext cx="1341327" cy="341907"/>
            </a:xfrm>
            <a:custGeom>
              <a:avLst/>
              <a:gdLst/>
              <a:ahLst/>
              <a:cxnLst/>
              <a:rect r="r" b="b" t="t" l="l"/>
              <a:pathLst>
                <a:path h="341907" w="1341327">
                  <a:moveTo>
                    <a:pt x="0" y="0"/>
                  </a:moveTo>
                  <a:lnTo>
                    <a:pt x="1341327" y="0"/>
                  </a:lnTo>
                  <a:lnTo>
                    <a:pt x="1341327" y="341907"/>
                  </a:lnTo>
                  <a:lnTo>
                    <a:pt x="0" y="34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645001" y="431680"/>
              <a:ext cx="7280073" cy="792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3"/>
                </a:lnSpc>
                <a:spcBef>
                  <a:spcPct val="0"/>
                </a:spcBef>
              </a:pPr>
              <a:r>
                <a:rPr lang="en-US" sz="1731">
                  <a:solidFill>
                    <a:srgbClr val="153969"/>
                  </a:solidFill>
                  <a:latin typeface="Helios Bold"/>
                </a:rPr>
                <a:t>Indicates a strong linear relationship between Attendance and No. of course Registered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928827" y="636955"/>
              <a:ext cx="95936" cy="37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52"/>
                </a:lnSpc>
                <a:spcBef>
                  <a:spcPct val="0"/>
                </a:spcBef>
              </a:pPr>
              <a:r>
                <a:rPr lang="en-US" sz="1680">
                  <a:solidFill>
                    <a:srgbClr val="000000"/>
                  </a:solidFill>
                  <a:latin typeface="Helios"/>
                </a:rPr>
                <a:t>-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4274" y="5530893"/>
            <a:ext cx="8117401" cy="1487737"/>
            <a:chOff x="0" y="0"/>
            <a:chExt cx="10823201" cy="198365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823201" cy="1983650"/>
              <a:chOff x="0" y="0"/>
              <a:chExt cx="1891441" cy="34665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91441" cy="346659"/>
              </a:xfrm>
              <a:custGeom>
                <a:avLst/>
                <a:gdLst/>
                <a:ahLst/>
                <a:cxnLst/>
                <a:rect r="r" b="b" t="t" l="l"/>
                <a:pathLst>
                  <a:path h="346659" w="1891441">
                    <a:moveTo>
                      <a:pt x="95374" y="0"/>
                    </a:moveTo>
                    <a:lnTo>
                      <a:pt x="1796067" y="0"/>
                    </a:lnTo>
                    <a:cubicBezTo>
                      <a:pt x="1848741" y="0"/>
                      <a:pt x="1891441" y="42701"/>
                      <a:pt x="1891441" y="95374"/>
                    </a:cubicBezTo>
                    <a:lnTo>
                      <a:pt x="1891441" y="251284"/>
                    </a:lnTo>
                    <a:cubicBezTo>
                      <a:pt x="1891441" y="303958"/>
                      <a:pt x="1848741" y="346659"/>
                      <a:pt x="1796067" y="346659"/>
                    </a:cubicBezTo>
                    <a:lnTo>
                      <a:pt x="95374" y="346659"/>
                    </a:lnTo>
                    <a:cubicBezTo>
                      <a:pt x="42701" y="346659"/>
                      <a:pt x="0" y="303958"/>
                      <a:pt x="0" y="251284"/>
                    </a:cubicBezTo>
                    <a:lnTo>
                      <a:pt x="0" y="95374"/>
                    </a:lnTo>
                    <a:cubicBezTo>
                      <a:pt x="0" y="42701"/>
                      <a:pt x="42701" y="0"/>
                      <a:pt x="9537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1891441" cy="413334"/>
              </a:xfrm>
              <a:prstGeom prst="rect">
                <a:avLst/>
              </a:prstGeom>
            </p:spPr>
            <p:txBody>
              <a:bodyPr anchor="ctr" rtlCol="false" tIns="57420" lIns="57420" bIns="57420" rIns="57420"/>
              <a:lstStyle/>
              <a:p>
                <a:pPr algn="ctr">
                  <a:lnSpc>
                    <a:spcPts val="41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550705" y="559703"/>
              <a:ext cx="9753600" cy="864243"/>
            </a:xfrm>
            <a:custGeom>
              <a:avLst/>
              <a:gdLst/>
              <a:ahLst/>
              <a:cxnLst/>
              <a:rect r="r" b="b" t="t" l="l"/>
              <a:pathLst>
                <a:path h="86424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864243"/>
                  </a:lnTo>
                  <a:lnTo>
                    <a:pt x="0" y="864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770674" y="7323431"/>
            <a:ext cx="1546056" cy="694031"/>
            <a:chOff x="0" y="0"/>
            <a:chExt cx="360248" cy="161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30574" y="7323431"/>
            <a:ext cx="3104751" cy="694031"/>
            <a:chOff x="0" y="0"/>
            <a:chExt cx="723440" cy="161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30574" y="8236536"/>
            <a:ext cx="3104751" cy="694031"/>
            <a:chOff x="0" y="0"/>
            <a:chExt cx="723440" cy="1617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30574" y="9149642"/>
            <a:ext cx="3104751" cy="694031"/>
            <a:chOff x="0" y="0"/>
            <a:chExt cx="723440" cy="1617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3440" cy="161717"/>
            </a:xfrm>
            <a:custGeom>
              <a:avLst/>
              <a:gdLst/>
              <a:ahLst/>
              <a:cxnLst/>
              <a:rect r="r" b="b" t="t" l="l"/>
              <a:pathLst>
                <a:path h="161717" w="723440">
                  <a:moveTo>
                    <a:pt x="80858" y="0"/>
                  </a:moveTo>
                  <a:lnTo>
                    <a:pt x="642582" y="0"/>
                  </a:lnTo>
                  <a:cubicBezTo>
                    <a:pt x="664027" y="0"/>
                    <a:pt x="684593" y="8519"/>
                    <a:pt x="699757" y="23683"/>
                  </a:cubicBezTo>
                  <a:cubicBezTo>
                    <a:pt x="714921" y="38847"/>
                    <a:pt x="723440" y="59413"/>
                    <a:pt x="723440" y="80858"/>
                  </a:cubicBezTo>
                  <a:lnTo>
                    <a:pt x="723440" y="80858"/>
                  </a:lnTo>
                  <a:cubicBezTo>
                    <a:pt x="723440" y="102303"/>
                    <a:pt x="714921" y="122870"/>
                    <a:pt x="699757" y="138034"/>
                  </a:cubicBezTo>
                  <a:cubicBezTo>
                    <a:pt x="684593" y="153198"/>
                    <a:pt x="664027" y="161717"/>
                    <a:pt x="642582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23440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785062" y="9149642"/>
            <a:ext cx="1546056" cy="694031"/>
            <a:chOff x="0" y="0"/>
            <a:chExt cx="360248" cy="16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70674" y="8236536"/>
            <a:ext cx="1546056" cy="694031"/>
            <a:chOff x="0" y="0"/>
            <a:chExt cx="360248" cy="1617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0248" cy="161717"/>
            </a:xfrm>
            <a:custGeom>
              <a:avLst/>
              <a:gdLst/>
              <a:ahLst/>
              <a:cxnLst/>
              <a:rect r="r" b="b" t="t" l="l"/>
              <a:pathLst>
                <a:path h="161717" w="360248">
                  <a:moveTo>
                    <a:pt x="80858" y="0"/>
                  </a:moveTo>
                  <a:lnTo>
                    <a:pt x="279389" y="0"/>
                  </a:lnTo>
                  <a:cubicBezTo>
                    <a:pt x="300834" y="0"/>
                    <a:pt x="321401" y="8519"/>
                    <a:pt x="336565" y="23683"/>
                  </a:cubicBezTo>
                  <a:cubicBezTo>
                    <a:pt x="351729" y="38847"/>
                    <a:pt x="360248" y="59413"/>
                    <a:pt x="360248" y="80858"/>
                  </a:cubicBezTo>
                  <a:lnTo>
                    <a:pt x="360248" y="80858"/>
                  </a:lnTo>
                  <a:cubicBezTo>
                    <a:pt x="360248" y="102303"/>
                    <a:pt x="351729" y="122870"/>
                    <a:pt x="336565" y="138034"/>
                  </a:cubicBezTo>
                  <a:cubicBezTo>
                    <a:pt x="321401" y="153198"/>
                    <a:pt x="300834" y="161717"/>
                    <a:pt x="279389" y="161717"/>
                  </a:cubicBezTo>
                  <a:lnTo>
                    <a:pt x="80858" y="161717"/>
                  </a:lnTo>
                  <a:cubicBezTo>
                    <a:pt x="59413" y="161717"/>
                    <a:pt x="38847" y="153198"/>
                    <a:pt x="23683" y="138034"/>
                  </a:cubicBezTo>
                  <a:cubicBezTo>
                    <a:pt x="8519" y="122870"/>
                    <a:pt x="0" y="102303"/>
                    <a:pt x="0" y="80858"/>
                  </a:cubicBezTo>
                  <a:lnTo>
                    <a:pt x="0" y="80858"/>
                  </a:lnTo>
                  <a:cubicBezTo>
                    <a:pt x="0" y="59413"/>
                    <a:pt x="8519" y="38847"/>
                    <a:pt x="23683" y="23683"/>
                  </a:cubicBezTo>
                  <a:cubicBezTo>
                    <a:pt x="38847" y="8519"/>
                    <a:pt x="59413" y="0"/>
                    <a:pt x="8085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360248" cy="228392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55243" y="3868025"/>
            <a:ext cx="7967531" cy="5975648"/>
          </a:xfrm>
          <a:custGeom>
            <a:avLst/>
            <a:gdLst/>
            <a:ahLst/>
            <a:cxnLst/>
            <a:rect r="r" b="b" t="t" l="l"/>
            <a:pathLst>
              <a:path h="5975648" w="7967531">
                <a:moveTo>
                  <a:pt x="0" y="0"/>
                </a:moveTo>
                <a:lnTo>
                  <a:pt x="7967531" y="0"/>
                </a:lnTo>
                <a:lnTo>
                  <a:pt x="7967531" y="5975648"/>
                </a:lnTo>
                <a:lnTo>
                  <a:pt x="0" y="5975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20178"/>
            <a:ext cx="16230600" cy="229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Correlation Between Attendance And Academic Performance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61599" y="4667276"/>
            <a:ext cx="7106551" cy="5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Sample Correlation Coefficient 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21264" y="7374427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42118" y="7460459"/>
            <a:ext cx="2481664" cy="37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S</a:t>
            </a:r>
            <a:r>
              <a:rPr lang="en-US" sz="2170">
                <a:solidFill>
                  <a:srgbClr val="153969"/>
                </a:solidFill>
                <a:latin typeface="Helios Bold"/>
              </a:rPr>
              <a:t>um of values of 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61174" y="7383952"/>
            <a:ext cx="1165056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153969"/>
                </a:solidFill>
                <a:latin typeface="Helios Bold"/>
              </a:rPr>
              <a:t>ΣX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01823" y="8373564"/>
            <a:ext cx="1762252" cy="37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Variance</a:t>
            </a:r>
            <a:r>
              <a:rPr lang="en-US" sz="2170">
                <a:solidFill>
                  <a:srgbClr val="153969"/>
                </a:solidFill>
                <a:latin typeface="Helios Bold"/>
              </a:rPr>
              <a:t> of X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14434" y="9286670"/>
            <a:ext cx="2937030" cy="37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153969"/>
                </a:solidFill>
                <a:latin typeface="Helios Bold"/>
              </a:rPr>
              <a:t>Covariance of X and 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23074" y="9292517"/>
            <a:ext cx="1286872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123">
                <a:solidFill>
                  <a:srgbClr val="153969"/>
                </a:solidFill>
                <a:latin typeface="Helios Bold"/>
              </a:rPr>
              <a:t>Cov(X, Y)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13921" y="8377056"/>
            <a:ext cx="888339" cy="39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  <a:spcBef>
                <a:spcPct val="0"/>
              </a:spcBef>
            </a:pPr>
            <a:r>
              <a:rPr lang="en-US" sz="2351">
                <a:solidFill>
                  <a:srgbClr val="153969"/>
                </a:solidFill>
                <a:latin typeface="Helios Bold"/>
              </a:rPr>
              <a:t>Var(X)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45077" y="8287532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57034" y="9202865"/>
            <a:ext cx="47625" cy="50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4274" y="5645193"/>
            <a:ext cx="8117401" cy="1834165"/>
            <a:chOff x="0" y="0"/>
            <a:chExt cx="1891441" cy="427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1441" cy="427380"/>
            </a:xfrm>
            <a:custGeom>
              <a:avLst/>
              <a:gdLst/>
              <a:ahLst/>
              <a:cxnLst/>
              <a:rect r="r" b="b" t="t" l="l"/>
              <a:pathLst>
                <a:path h="427380" w="1891441">
                  <a:moveTo>
                    <a:pt x="44826" y="0"/>
                  </a:moveTo>
                  <a:lnTo>
                    <a:pt x="1846615" y="0"/>
                  </a:lnTo>
                  <a:cubicBezTo>
                    <a:pt x="1858504" y="0"/>
                    <a:pt x="1869905" y="4723"/>
                    <a:pt x="1878312" y="13129"/>
                  </a:cubicBezTo>
                  <a:cubicBezTo>
                    <a:pt x="1886718" y="21536"/>
                    <a:pt x="1891441" y="32937"/>
                    <a:pt x="1891441" y="44826"/>
                  </a:cubicBezTo>
                  <a:lnTo>
                    <a:pt x="1891441" y="382554"/>
                  </a:lnTo>
                  <a:cubicBezTo>
                    <a:pt x="1891441" y="407311"/>
                    <a:pt x="1871372" y="427380"/>
                    <a:pt x="1846615" y="427380"/>
                  </a:cubicBezTo>
                  <a:lnTo>
                    <a:pt x="44826" y="427380"/>
                  </a:lnTo>
                  <a:cubicBezTo>
                    <a:pt x="20069" y="427380"/>
                    <a:pt x="0" y="407311"/>
                    <a:pt x="0" y="382554"/>
                  </a:cubicBezTo>
                  <a:lnTo>
                    <a:pt x="0" y="44826"/>
                  </a:lnTo>
                  <a:cubicBezTo>
                    <a:pt x="0" y="20069"/>
                    <a:pt x="20069" y="0"/>
                    <a:pt x="4482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891441" cy="494055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75949" y="5971123"/>
            <a:ext cx="894414" cy="290684"/>
          </a:xfrm>
          <a:custGeom>
            <a:avLst/>
            <a:gdLst/>
            <a:ahLst/>
            <a:cxnLst/>
            <a:rect r="r" b="b" t="t" l="l"/>
            <a:pathLst>
              <a:path h="290684" w="894414">
                <a:moveTo>
                  <a:pt x="0" y="0"/>
                </a:moveTo>
                <a:lnTo>
                  <a:pt x="894413" y="0"/>
                </a:lnTo>
                <a:lnTo>
                  <a:pt x="894413" y="290684"/>
                </a:lnTo>
                <a:lnTo>
                  <a:pt x="0" y="290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75949" y="6483831"/>
            <a:ext cx="894414" cy="283595"/>
          </a:xfrm>
          <a:custGeom>
            <a:avLst/>
            <a:gdLst/>
            <a:ahLst/>
            <a:cxnLst/>
            <a:rect r="r" b="b" t="t" l="l"/>
            <a:pathLst>
              <a:path h="283595" w="894414">
                <a:moveTo>
                  <a:pt x="0" y="0"/>
                </a:moveTo>
                <a:lnTo>
                  <a:pt x="894413" y="0"/>
                </a:lnTo>
                <a:lnTo>
                  <a:pt x="894413" y="283594"/>
                </a:lnTo>
                <a:lnTo>
                  <a:pt x="0" y="283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5949" y="6989449"/>
            <a:ext cx="894414" cy="227988"/>
          </a:xfrm>
          <a:custGeom>
            <a:avLst/>
            <a:gdLst/>
            <a:ahLst/>
            <a:cxnLst/>
            <a:rect r="r" b="b" t="t" l="l"/>
            <a:pathLst>
              <a:path h="227988" w="894414">
                <a:moveTo>
                  <a:pt x="0" y="0"/>
                </a:moveTo>
                <a:lnTo>
                  <a:pt x="894413" y="0"/>
                </a:lnTo>
                <a:lnTo>
                  <a:pt x="894413" y="227987"/>
                </a:lnTo>
                <a:lnTo>
                  <a:pt x="0" y="227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8624778"/>
            <a:ext cx="8499209" cy="1218894"/>
            <a:chOff x="0" y="0"/>
            <a:chExt cx="1980407" cy="2840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0407" cy="284015"/>
            </a:xfrm>
            <a:custGeom>
              <a:avLst/>
              <a:gdLst/>
              <a:ahLst/>
              <a:cxnLst/>
              <a:rect r="r" b="b" t="t" l="l"/>
              <a:pathLst>
                <a:path h="284015" w="1980407">
                  <a:moveTo>
                    <a:pt x="91090" y="0"/>
                  </a:moveTo>
                  <a:lnTo>
                    <a:pt x="1889317" y="0"/>
                  </a:lnTo>
                  <a:cubicBezTo>
                    <a:pt x="1913475" y="0"/>
                    <a:pt x="1936644" y="9597"/>
                    <a:pt x="1953727" y="26680"/>
                  </a:cubicBezTo>
                  <a:cubicBezTo>
                    <a:pt x="1970810" y="43762"/>
                    <a:pt x="1980407" y="66931"/>
                    <a:pt x="1980407" y="91090"/>
                  </a:cubicBezTo>
                  <a:lnTo>
                    <a:pt x="1980407" y="192926"/>
                  </a:lnTo>
                  <a:cubicBezTo>
                    <a:pt x="1980407" y="243233"/>
                    <a:pt x="1939624" y="284015"/>
                    <a:pt x="1889317" y="284015"/>
                  </a:cubicBezTo>
                  <a:lnTo>
                    <a:pt x="91090" y="284015"/>
                  </a:lnTo>
                  <a:cubicBezTo>
                    <a:pt x="66931" y="284015"/>
                    <a:pt x="43762" y="274418"/>
                    <a:pt x="26680" y="257336"/>
                  </a:cubicBezTo>
                  <a:cubicBezTo>
                    <a:pt x="9597" y="240253"/>
                    <a:pt x="0" y="217084"/>
                    <a:pt x="0" y="192926"/>
                  </a:cubicBezTo>
                  <a:lnTo>
                    <a:pt x="0" y="91090"/>
                  </a:lnTo>
                  <a:cubicBezTo>
                    <a:pt x="0" y="40782"/>
                    <a:pt x="40782" y="0"/>
                    <a:pt x="9109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980407" cy="350690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</a:rPr>
                <a:t>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5243" y="3868025"/>
            <a:ext cx="7967531" cy="5975648"/>
          </a:xfrm>
          <a:custGeom>
            <a:avLst/>
            <a:gdLst/>
            <a:ahLst/>
            <a:cxnLst/>
            <a:rect r="r" b="b" t="t" l="l"/>
            <a:pathLst>
              <a:path h="5975648" w="7967531">
                <a:moveTo>
                  <a:pt x="0" y="0"/>
                </a:moveTo>
                <a:lnTo>
                  <a:pt x="7967531" y="0"/>
                </a:lnTo>
                <a:lnTo>
                  <a:pt x="7967531" y="5975648"/>
                </a:lnTo>
                <a:lnTo>
                  <a:pt x="0" y="5975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35609" y="9152702"/>
            <a:ext cx="942262" cy="211197"/>
          </a:xfrm>
          <a:custGeom>
            <a:avLst/>
            <a:gdLst/>
            <a:ahLst/>
            <a:cxnLst/>
            <a:rect r="r" b="b" t="t" l="l"/>
            <a:pathLst>
              <a:path h="211197" w="942262">
                <a:moveTo>
                  <a:pt x="0" y="0"/>
                </a:moveTo>
                <a:lnTo>
                  <a:pt x="942261" y="0"/>
                </a:lnTo>
                <a:lnTo>
                  <a:pt x="942261" y="211196"/>
                </a:lnTo>
                <a:lnTo>
                  <a:pt x="0" y="211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77751" y="5913973"/>
            <a:ext cx="4646196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a perfect positive linear relationship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7751" y="6421169"/>
            <a:ext cx="4529962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no linear relationship between X,Y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77751" y="6914906"/>
            <a:ext cx="4736154" cy="30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153969"/>
                </a:solidFill>
                <a:latin typeface="Helios"/>
              </a:rPr>
              <a:t>indicates a perfect negative linear relationship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579" y="5904448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30579" y="6422937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30579" y="6905381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1599" y="4522180"/>
            <a:ext cx="7106551" cy="89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The correlation coefficient ranges between -1 and 1: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61599" y="7927562"/>
            <a:ext cx="7106551" cy="46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8929" y="8897365"/>
            <a:ext cx="5904554" cy="60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23"/>
              </a:lnSpc>
            </a:pPr>
            <a:r>
              <a:rPr lang="en-US" sz="1731">
                <a:solidFill>
                  <a:srgbClr val="153969"/>
                </a:solidFill>
                <a:latin typeface="Helios Bold"/>
              </a:rPr>
              <a:t>Almost negligible correlation coefficient</a:t>
            </a:r>
          </a:p>
          <a:p>
            <a:pPr>
              <a:lnSpc>
                <a:spcPts val="2423"/>
              </a:lnSpc>
              <a:spcBef>
                <a:spcPct val="0"/>
              </a:spcBef>
            </a:pPr>
            <a:r>
              <a:rPr lang="en-US" sz="1731">
                <a:solidFill>
                  <a:srgbClr val="153969"/>
                </a:solidFill>
                <a:latin typeface="Helios Bold"/>
              </a:rPr>
              <a:t>Non-linear correlation between Attendance and CGPA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40620" y="9054460"/>
            <a:ext cx="71952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680">
                <a:solidFill>
                  <a:srgbClr val="000000"/>
                </a:solidFill>
                <a:latin typeface="Helios"/>
              </a:rPr>
              <a:t>-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20178"/>
            <a:ext cx="16230600" cy="229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Correlation Between Attendance And Academic Performance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46840" y="3479468"/>
            <a:ext cx="16245935" cy="30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CONFIDENCE </a:t>
            </a:r>
          </a:p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"/>
              </a:rPr>
              <a:t>INTERVALS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5343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774" y="5143500"/>
            <a:ext cx="9339510" cy="3169992"/>
          </a:xfrm>
          <a:custGeom>
            <a:avLst/>
            <a:gdLst/>
            <a:ahLst/>
            <a:cxnLst/>
            <a:rect r="r" b="b" t="t" l="l"/>
            <a:pathLst>
              <a:path h="3169992" w="9339510">
                <a:moveTo>
                  <a:pt x="0" y="0"/>
                </a:moveTo>
                <a:lnTo>
                  <a:pt x="9339510" y="0"/>
                </a:lnTo>
                <a:lnTo>
                  <a:pt x="9339510" y="3169992"/>
                </a:lnTo>
                <a:lnTo>
                  <a:pt x="0" y="316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4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73309" y="5187201"/>
            <a:ext cx="6348107" cy="1574022"/>
            <a:chOff x="0" y="0"/>
            <a:chExt cx="1479177" cy="366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9177" cy="366764"/>
            </a:xfrm>
            <a:custGeom>
              <a:avLst/>
              <a:gdLst/>
              <a:ahLst/>
              <a:cxnLst/>
              <a:rect r="r" b="b" t="t" l="l"/>
              <a:pathLst>
                <a:path h="366764" w="1479177">
                  <a:moveTo>
                    <a:pt x="121956" y="0"/>
                  </a:moveTo>
                  <a:lnTo>
                    <a:pt x="1357220" y="0"/>
                  </a:lnTo>
                  <a:cubicBezTo>
                    <a:pt x="1424575" y="0"/>
                    <a:pt x="1479177" y="54602"/>
                    <a:pt x="1479177" y="121956"/>
                  </a:cubicBezTo>
                  <a:lnTo>
                    <a:pt x="1479177" y="244808"/>
                  </a:lnTo>
                  <a:cubicBezTo>
                    <a:pt x="1479177" y="277152"/>
                    <a:pt x="1466328" y="308172"/>
                    <a:pt x="1443456" y="331044"/>
                  </a:cubicBezTo>
                  <a:cubicBezTo>
                    <a:pt x="1420585" y="353915"/>
                    <a:pt x="1389565" y="366764"/>
                    <a:pt x="1357220" y="366764"/>
                  </a:cubicBezTo>
                  <a:lnTo>
                    <a:pt x="121956" y="366764"/>
                  </a:lnTo>
                  <a:cubicBezTo>
                    <a:pt x="89612" y="366764"/>
                    <a:pt x="58591" y="353915"/>
                    <a:pt x="35720" y="331044"/>
                  </a:cubicBezTo>
                  <a:cubicBezTo>
                    <a:pt x="12849" y="308172"/>
                    <a:pt x="0" y="277152"/>
                    <a:pt x="0" y="244808"/>
                  </a:cubicBezTo>
                  <a:lnTo>
                    <a:pt x="0" y="121956"/>
                  </a:lnTo>
                  <a:cubicBezTo>
                    <a:pt x="0" y="89612"/>
                    <a:pt x="12849" y="58591"/>
                    <a:pt x="35720" y="35720"/>
                  </a:cubicBezTo>
                  <a:cubicBezTo>
                    <a:pt x="58591" y="12849"/>
                    <a:pt x="89612" y="0"/>
                    <a:pt x="12195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479177" cy="43343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937634" y="5315311"/>
            <a:ext cx="4419455" cy="1317801"/>
          </a:xfrm>
          <a:custGeom>
            <a:avLst/>
            <a:gdLst/>
            <a:ahLst/>
            <a:cxnLst/>
            <a:rect r="r" b="b" t="t" l="l"/>
            <a:pathLst>
              <a:path h="1317801" w="4419455">
                <a:moveTo>
                  <a:pt x="0" y="0"/>
                </a:moveTo>
                <a:lnTo>
                  <a:pt x="4419456" y="0"/>
                </a:lnTo>
                <a:lnTo>
                  <a:pt x="4419456" y="1317801"/>
                </a:lnTo>
                <a:lnTo>
                  <a:pt x="0" y="1317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4774" y="858887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mean attendance in classes with gap in between.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6025" y="3861671"/>
            <a:ext cx="7106551" cy="10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CI of the mean when sigma is unknown is given by,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774" y="5143500"/>
            <a:ext cx="9339510" cy="3169992"/>
          </a:xfrm>
          <a:custGeom>
            <a:avLst/>
            <a:gdLst/>
            <a:ahLst/>
            <a:cxnLst/>
            <a:rect r="r" b="b" t="t" l="l"/>
            <a:pathLst>
              <a:path h="3169992" w="9339510">
                <a:moveTo>
                  <a:pt x="0" y="0"/>
                </a:moveTo>
                <a:lnTo>
                  <a:pt x="9339510" y="0"/>
                </a:lnTo>
                <a:lnTo>
                  <a:pt x="9339510" y="3169992"/>
                </a:lnTo>
                <a:lnTo>
                  <a:pt x="0" y="316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4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73309" y="5059090"/>
            <a:ext cx="6348107" cy="1574022"/>
            <a:chOff x="0" y="0"/>
            <a:chExt cx="1479177" cy="366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9177" cy="366764"/>
            </a:xfrm>
            <a:custGeom>
              <a:avLst/>
              <a:gdLst/>
              <a:ahLst/>
              <a:cxnLst/>
              <a:rect r="r" b="b" t="t" l="l"/>
              <a:pathLst>
                <a:path h="366764" w="1479177">
                  <a:moveTo>
                    <a:pt x="121956" y="0"/>
                  </a:moveTo>
                  <a:lnTo>
                    <a:pt x="1357220" y="0"/>
                  </a:lnTo>
                  <a:cubicBezTo>
                    <a:pt x="1424575" y="0"/>
                    <a:pt x="1479177" y="54602"/>
                    <a:pt x="1479177" y="121956"/>
                  </a:cubicBezTo>
                  <a:lnTo>
                    <a:pt x="1479177" y="244808"/>
                  </a:lnTo>
                  <a:cubicBezTo>
                    <a:pt x="1479177" y="277152"/>
                    <a:pt x="1466328" y="308172"/>
                    <a:pt x="1443456" y="331044"/>
                  </a:cubicBezTo>
                  <a:cubicBezTo>
                    <a:pt x="1420585" y="353915"/>
                    <a:pt x="1389565" y="366764"/>
                    <a:pt x="1357220" y="366764"/>
                  </a:cubicBezTo>
                  <a:lnTo>
                    <a:pt x="121956" y="366764"/>
                  </a:lnTo>
                  <a:cubicBezTo>
                    <a:pt x="89612" y="366764"/>
                    <a:pt x="58591" y="353915"/>
                    <a:pt x="35720" y="331044"/>
                  </a:cubicBezTo>
                  <a:cubicBezTo>
                    <a:pt x="12849" y="308172"/>
                    <a:pt x="0" y="277152"/>
                    <a:pt x="0" y="244808"/>
                  </a:cubicBezTo>
                  <a:lnTo>
                    <a:pt x="0" y="121956"/>
                  </a:lnTo>
                  <a:cubicBezTo>
                    <a:pt x="0" y="89612"/>
                    <a:pt x="12849" y="58591"/>
                    <a:pt x="35720" y="35720"/>
                  </a:cubicBezTo>
                  <a:cubicBezTo>
                    <a:pt x="58591" y="12849"/>
                    <a:pt x="89612" y="0"/>
                    <a:pt x="12195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479177" cy="43343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76606" y="8141640"/>
            <a:ext cx="5930983" cy="1116660"/>
            <a:chOff x="0" y="0"/>
            <a:chExt cx="1381982" cy="2601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1982" cy="260194"/>
            </a:xfrm>
            <a:custGeom>
              <a:avLst/>
              <a:gdLst/>
              <a:ahLst/>
              <a:cxnLst/>
              <a:rect r="r" b="b" t="t" l="l"/>
              <a:pathLst>
                <a:path h="260194" w="1381982">
                  <a:moveTo>
                    <a:pt x="130097" y="0"/>
                  </a:moveTo>
                  <a:lnTo>
                    <a:pt x="1251886" y="0"/>
                  </a:lnTo>
                  <a:cubicBezTo>
                    <a:pt x="1323736" y="0"/>
                    <a:pt x="1381982" y="58246"/>
                    <a:pt x="1381982" y="130097"/>
                  </a:cubicBezTo>
                  <a:lnTo>
                    <a:pt x="1381982" y="130097"/>
                  </a:lnTo>
                  <a:cubicBezTo>
                    <a:pt x="1381982" y="164601"/>
                    <a:pt x="1368276" y="197691"/>
                    <a:pt x="1343878" y="222089"/>
                  </a:cubicBezTo>
                  <a:cubicBezTo>
                    <a:pt x="1319480" y="246487"/>
                    <a:pt x="1286389" y="260194"/>
                    <a:pt x="1251886" y="260194"/>
                  </a:cubicBezTo>
                  <a:lnTo>
                    <a:pt x="130097" y="260194"/>
                  </a:lnTo>
                  <a:cubicBezTo>
                    <a:pt x="58246" y="260194"/>
                    <a:pt x="0" y="201947"/>
                    <a:pt x="0" y="130097"/>
                  </a:cubicBezTo>
                  <a:lnTo>
                    <a:pt x="0" y="130097"/>
                  </a:lnTo>
                  <a:cubicBezTo>
                    <a:pt x="0" y="58246"/>
                    <a:pt x="58246" y="0"/>
                    <a:pt x="13009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81982" cy="32686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37634" y="5225301"/>
            <a:ext cx="4419455" cy="1317801"/>
          </a:xfrm>
          <a:custGeom>
            <a:avLst/>
            <a:gdLst/>
            <a:ahLst/>
            <a:cxnLst/>
            <a:rect r="r" b="b" t="t" l="l"/>
            <a:pathLst>
              <a:path h="1317801" w="4419455">
                <a:moveTo>
                  <a:pt x="0" y="0"/>
                </a:moveTo>
                <a:lnTo>
                  <a:pt x="4419456" y="0"/>
                </a:lnTo>
                <a:lnTo>
                  <a:pt x="4419456" y="1317801"/>
                </a:lnTo>
                <a:lnTo>
                  <a:pt x="0" y="1317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60073" y="8419027"/>
            <a:ext cx="4564050" cy="489598"/>
          </a:xfrm>
          <a:custGeom>
            <a:avLst/>
            <a:gdLst/>
            <a:ahLst/>
            <a:cxnLst/>
            <a:rect r="r" b="b" t="t" l="l"/>
            <a:pathLst>
              <a:path h="489598" w="4564050">
                <a:moveTo>
                  <a:pt x="0" y="0"/>
                </a:moveTo>
                <a:lnTo>
                  <a:pt x="4564050" y="0"/>
                </a:lnTo>
                <a:lnTo>
                  <a:pt x="4564050" y="489599"/>
                </a:lnTo>
                <a:lnTo>
                  <a:pt x="0" y="489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4774" y="858887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mean attendance in classes with gap in between.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6025" y="3861671"/>
            <a:ext cx="7106551" cy="10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CI of the mean when sigma is unknown is given by,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4086" y="7307598"/>
            <a:ext cx="7106551" cy="51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On solving we obtain,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021070"/>
            <a:ext cx="10432081" cy="65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2A2E3A"/>
                </a:solidFill>
                <a:latin typeface="Helios Bold"/>
              </a:rPr>
              <a:t>We're 95% confident that students with time gaps between classes have an attendance likelihood between 3.119 and 3.461 on a 1 to 5 scale.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309" y="9210"/>
            <a:ext cx="18514309" cy="3847585"/>
          </a:xfrm>
          <a:custGeom>
            <a:avLst/>
            <a:gdLst/>
            <a:ahLst/>
            <a:cxnLst/>
            <a:rect r="r" b="b" t="t" l="l"/>
            <a:pathLst>
              <a:path h="3847585" w="18514309">
                <a:moveTo>
                  <a:pt x="0" y="0"/>
                </a:moveTo>
                <a:lnTo>
                  <a:pt x="18514309" y="0"/>
                </a:lnTo>
                <a:lnTo>
                  <a:pt x="18514309" y="3847586"/>
                </a:lnTo>
                <a:lnTo>
                  <a:pt x="0" y="384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1" t="0" r="-26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556123"/>
            <a:ext cx="18288000" cy="6730877"/>
          </a:xfrm>
          <a:custGeom>
            <a:avLst/>
            <a:gdLst/>
            <a:ahLst/>
            <a:cxnLst/>
            <a:rect r="r" b="b" t="t" l="l"/>
            <a:pathLst>
              <a:path h="6730877" w="18288000">
                <a:moveTo>
                  <a:pt x="0" y="0"/>
                </a:moveTo>
                <a:lnTo>
                  <a:pt x="18288000" y="0"/>
                </a:lnTo>
                <a:lnTo>
                  <a:pt x="18288000" y="6730877"/>
                </a:lnTo>
                <a:lnTo>
                  <a:pt x="0" y="6730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35380" y="4645343"/>
          <a:ext cx="6604000" cy="4461498"/>
        </p:xfrm>
        <a:graphic>
          <a:graphicData uri="http://schemas.openxmlformats.org/drawingml/2006/table">
            <a:tbl>
              <a:tblPr/>
              <a:tblGrid>
                <a:gridCol w="5219624"/>
                <a:gridCol w="1384376"/>
              </a:tblGrid>
              <a:tr h="8822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Introduction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Normality Test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Visualisations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Correlation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2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47029" y="4645343"/>
          <a:ext cx="7051810" cy="4612957"/>
        </p:xfrm>
        <a:graphic>
          <a:graphicData uri="http://schemas.openxmlformats.org/drawingml/2006/table">
            <a:tbl>
              <a:tblPr/>
              <a:tblGrid>
                <a:gridCol w="5573561"/>
                <a:gridCol w="1478249"/>
              </a:tblGrid>
              <a:tr h="932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Confidence Intervals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17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Hypothesis Test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28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Chi-Square Test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39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42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62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639504" y="1305740"/>
            <a:ext cx="9008992" cy="125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8"/>
              </a:lnSpc>
            </a:pPr>
            <a:r>
              <a:rPr lang="en-US" sz="7698">
                <a:solidFill>
                  <a:srgbClr val="FFFFFF"/>
                </a:solidFill>
                <a:latin typeface="Klein Bold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50464" y="5191125"/>
            <a:ext cx="8511120" cy="1781053"/>
            <a:chOff x="0" y="0"/>
            <a:chExt cx="1983182" cy="41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3182" cy="415004"/>
            </a:xfrm>
            <a:custGeom>
              <a:avLst/>
              <a:gdLst/>
              <a:ahLst/>
              <a:cxnLst/>
              <a:rect r="r" b="b" t="t" l="l"/>
              <a:pathLst>
                <a:path h="415004" w="1983182">
                  <a:moveTo>
                    <a:pt x="90962" y="0"/>
                  </a:moveTo>
                  <a:lnTo>
                    <a:pt x="1892219" y="0"/>
                  </a:lnTo>
                  <a:cubicBezTo>
                    <a:pt x="1916344" y="0"/>
                    <a:pt x="1939481" y="9584"/>
                    <a:pt x="1956539" y="26642"/>
                  </a:cubicBezTo>
                  <a:cubicBezTo>
                    <a:pt x="1973598" y="43701"/>
                    <a:pt x="1983182" y="66838"/>
                    <a:pt x="1983182" y="90962"/>
                  </a:cubicBezTo>
                  <a:lnTo>
                    <a:pt x="1983182" y="324042"/>
                  </a:lnTo>
                  <a:cubicBezTo>
                    <a:pt x="1983182" y="348167"/>
                    <a:pt x="1973598" y="371303"/>
                    <a:pt x="1956539" y="388362"/>
                  </a:cubicBezTo>
                  <a:cubicBezTo>
                    <a:pt x="1939481" y="405421"/>
                    <a:pt x="1916344" y="415004"/>
                    <a:pt x="1892219" y="415004"/>
                  </a:cubicBezTo>
                  <a:lnTo>
                    <a:pt x="90962" y="415004"/>
                  </a:lnTo>
                  <a:cubicBezTo>
                    <a:pt x="40725" y="415004"/>
                    <a:pt x="0" y="374279"/>
                    <a:pt x="0" y="324042"/>
                  </a:cubicBezTo>
                  <a:lnTo>
                    <a:pt x="0" y="90962"/>
                  </a:lnTo>
                  <a:cubicBezTo>
                    <a:pt x="0" y="66838"/>
                    <a:pt x="9584" y="43701"/>
                    <a:pt x="26642" y="26642"/>
                  </a:cubicBezTo>
                  <a:cubicBezTo>
                    <a:pt x="43701" y="9584"/>
                    <a:pt x="66838" y="0"/>
                    <a:pt x="909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983182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53309" y="4258347"/>
            <a:ext cx="9456123" cy="4597457"/>
          </a:xfrm>
          <a:custGeom>
            <a:avLst/>
            <a:gdLst/>
            <a:ahLst/>
            <a:cxnLst/>
            <a:rect r="r" b="b" t="t" l="l"/>
            <a:pathLst>
              <a:path h="4597457" w="9456123">
                <a:moveTo>
                  <a:pt x="0" y="0"/>
                </a:moveTo>
                <a:lnTo>
                  <a:pt x="9456123" y="0"/>
                </a:lnTo>
                <a:lnTo>
                  <a:pt x="9456123" y="4597457"/>
                </a:lnTo>
                <a:lnTo>
                  <a:pt x="0" y="459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70" r="-3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6936" y="5562937"/>
            <a:ext cx="7315200" cy="1037428"/>
          </a:xfrm>
          <a:custGeom>
            <a:avLst/>
            <a:gdLst/>
            <a:ahLst/>
            <a:cxnLst/>
            <a:rect r="r" b="b" t="t" l="l"/>
            <a:pathLst>
              <a:path h="1037428" w="7315200">
                <a:moveTo>
                  <a:pt x="0" y="0"/>
                </a:moveTo>
                <a:lnTo>
                  <a:pt x="7315200" y="0"/>
                </a:lnTo>
                <a:lnTo>
                  <a:pt x="7315200" y="1037429"/>
                </a:lnTo>
                <a:lnTo>
                  <a:pt x="0" y="1037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52749" y="3951040"/>
            <a:ext cx="7106551" cy="105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CI for ratio of population variance is given by,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15205" y="8817704"/>
            <a:ext cx="9456123" cy="3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2A2E3A"/>
                </a:solidFill>
                <a:latin typeface="Helios Bold"/>
              </a:rPr>
              <a:t>The Frequency of Attendance - 1st year vs 2nd year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7387" y="971550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Variance Ratio of 1st and 2nd Year Students' Class Attendance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50464" y="4905531"/>
            <a:ext cx="8511120" cy="1781053"/>
            <a:chOff x="0" y="0"/>
            <a:chExt cx="1983182" cy="41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3182" cy="415004"/>
            </a:xfrm>
            <a:custGeom>
              <a:avLst/>
              <a:gdLst/>
              <a:ahLst/>
              <a:cxnLst/>
              <a:rect r="r" b="b" t="t" l="l"/>
              <a:pathLst>
                <a:path h="415004" w="1983182">
                  <a:moveTo>
                    <a:pt x="90962" y="0"/>
                  </a:moveTo>
                  <a:lnTo>
                    <a:pt x="1892219" y="0"/>
                  </a:lnTo>
                  <a:cubicBezTo>
                    <a:pt x="1916344" y="0"/>
                    <a:pt x="1939481" y="9584"/>
                    <a:pt x="1956539" y="26642"/>
                  </a:cubicBezTo>
                  <a:cubicBezTo>
                    <a:pt x="1973598" y="43701"/>
                    <a:pt x="1983182" y="66838"/>
                    <a:pt x="1983182" y="90962"/>
                  </a:cubicBezTo>
                  <a:lnTo>
                    <a:pt x="1983182" y="324042"/>
                  </a:lnTo>
                  <a:cubicBezTo>
                    <a:pt x="1983182" y="348167"/>
                    <a:pt x="1973598" y="371303"/>
                    <a:pt x="1956539" y="388362"/>
                  </a:cubicBezTo>
                  <a:cubicBezTo>
                    <a:pt x="1939481" y="405421"/>
                    <a:pt x="1916344" y="415004"/>
                    <a:pt x="1892219" y="415004"/>
                  </a:cubicBezTo>
                  <a:lnTo>
                    <a:pt x="90962" y="415004"/>
                  </a:lnTo>
                  <a:cubicBezTo>
                    <a:pt x="40725" y="415004"/>
                    <a:pt x="0" y="374279"/>
                    <a:pt x="0" y="324042"/>
                  </a:cubicBezTo>
                  <a:lnTo>
                    <a:pt x="0" y="90962"/>
                  </a:lnTo>
                  <a:cubicBezTo>
                    <a:pt x="0" y="66838"/>
                    <a:pt x="9584" y="43701"/>
                    <a:pt x="26642" y="26642"/>
                  </a:cubicBezTo>
                  <a:cubicBezTo>
                    <a:pt x="43701" y="9584"/>
                    <a:pt x="66838" y="0"/>
                    <a:pt x="909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983182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69044" y="7735264"/>
            <a:ext cx="5930983" cy="1116660"/>
            <a:chOff x="0" y="0"/>
            <a:chExt cx="1381982" cy="260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1982" cy="260194"/>
            </a:xfrm>
            <a:custGeom>
              <a:avLst/>
              <a:gdLst/>
              <a:ahLst/>
              <a:cxnLst/>
              <a:rect r="r" b="b" t="t" l="l"/>
              <a:pathLst>
                <a:path h="260194" w="1381982">
                  <a:moveTo>
                    <a:pt x="130097" y="0"/>
                  </a:moveTo>
                  <a:lnTo>
                    <a:pt x="1251886" y="0"/>
                  </a:lnTo>
                  <a:cubicBezTo>
                    <a:pt x="1323736" y="0"/>
                    <a:pt x="1381982" y="58246"/>
                    <a:pt x="1381982" y="130097"/>
                  </a:cubicBezTo>
                  <a:lnTo>
                    <a:pt x="1381982" y="130097"/>
                  </a:lnTo>
                  <a:cubicBezTo>
                    <a:pt x="1381982" y="164601"/>
                    <a:pt x="1368276" y="197691"/>
                    <a:pt x="1343878" y="222089"/>
                  </a:cubicBezTo>
                  <a:cubicBezTo>
                    <a:pt x="1319480" y="246487"/>
                    <a:pt x="1286389" y="260194"/>
                    <a:pt x="1251886" y="260194"/>
                  </a:cubicBezTo>
                  <a:lnTo>
                    <a:pt x="130097" y="260194"/>
                  </a:lnTo>
                  <a:cubicBezTo>
                    <a:pt x="58246" y="260194"/>
                    <a:pt x="0" y="201947"/>
                    <a:pt x="0" y="130097"/>
                  </a:cubicBezTo>
                  <a:lnTo>
                    <a:pt x="0" y="130097"/>
                  </a:lnTo>
                  <a:cubicBezTo>
                    <a:pt x="0" y="58246"/>
                    <a:pt x="58246" y="0"/>
                    <a:pt x="13009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81982" cy="32686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53309" y="4258347"/>
            <a:ext cx="9456123" cy="4597457"/>
          </a:xfrm>
          <a:custGeom>
            <a:avLst/>
            <a:gdLst/>
            <a:ahLst/>
            <a:cxnLst/>
            <a:rect r="r" b="b" t="t" l="l"/>
            <a:pathLst>
              <a:path h="4597457" w="9456123">
                <a:moveTo>
                  <a:pt x="0" y="0"/>
                </a:moveTo>
                <a:lnTo>
                  <a:pt x="9456123" y="0"/>
                </a:lnTo>
                <a:lnTo>
                  <a:pt x="9456123" y="4597457"/>
                </a:lnTo>
                <a:lnTo>
                  <a:pt x="0" y="459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70" r="-330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76936" y="5277343"/>
            <a:ext cx="7315200" cy="1037428"/>
          </a:xfrm>
          <a:custGeom>
            <a:avLst/>
            <a:gdLst/>
            <a:ahLst/>
            <a:cxnLst/>
            <a:rect r="r" b="b" t="t" l="l"/>
            <a:pathLst>
              <a:path h="1037428" w="7315200">
                <a:moveTo>
                  <a:pt x="0" y="0"/>
                </a:moveTo>
                <a:lnTo>
                  <a:pt x="7315200" y="0"/>
                </a:lnTo>
                <a:lnTo>
                  <a:pt x="7315200" y="1037428"/>
                </a:lnTo>
                <a:lnTo>
                  <a:pt x="0" y="103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11356" y="8106739"/>
            <a:ext cx="4189336" cy="449401"/>
          </a:xfrm>
          <a:custGeom>
            <a:avLst/>
            <a:gdLst/>
            <a:ahLst/>
            <a:cxnLst/>
            <a:rect r="r" b="b" t="t" l="l"/>
            <a:pathLst>
              <a:path h="449401" w="4189336">
                <a:moveTo>
                  <a:pt x="0" y="0"/>
                </a:moveTo>
                <a:lnTo>
                  <a:pt x="4189336" y="0"/>
                </a:lnTo>
                <a:lnTo>
                  <a:pt x="4189336" y="449402"/>
                </a:lnTo>
                <a:lnTo>
                  <a:pt x="0" y="449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86524" y="3696889"/>
            <a:ext cx="7106551" cy="105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CI for ratio of population variance is given by,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15205" y="8817704"/>
            <a:ext cx="9456123" cy="3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2A2E3A"/>
                </a:solidFill>
                <a:latin typeface="Helios Bold"/>
              </a:rPr>
              <a:t>The Frequency of Attendance - 1st year vs 2nd year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387" y="971502"/>
            <a:ext cx="17693226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Variance Ratio of 1st and 2nd Year Students' Class Attendance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6524" y="7072672"/>
            <a:ext cx="7106551" cy="51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On solving we obtain,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39457" y="9284105"/>
            <a:ext cx="9451156" cy="81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2A2E3A"/>
                </a:solidFill>
                <a:latin typeface="Helios Bold"/>
              </a:rPr>
              <a:t>We are 95% confident that ratio of variances of frequency of 1st and 2nd year students attending the classes lies in this interval.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845" y="4073882"/>
            <a:ext cx="7736210" cy="5796592"/>
          </a:xfrm>
          <a:custGeom>
            <a:avLst/>
            <a:gdLst/>
            <a:ahLst/>
            <a:cxnLst/>
            <a:rect r="r" b="b" t="t" l="l"/>
            <a:pathLst>
              <a:path h="5796592" w="7736210">
                <a:moveTo>
                  <a:pt x="0" y="0"/>
                </a:moveTo>
                <a:lnTo>
                  <a:pt x="7736210" y="0"/>
                </a:lnTo>
                <a:lnTo>
                  <a:pt x="7736210" y="5796592"/>
                </a:lnTo>
                <a:lnTo>
                  <a:pt x="0" y="579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5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125" y="9775224"/>
            <a:ext cx="8510055" cy="338843"/>
          </a:xfrm>
          <a:custGeom>
            <a:avLst/>
            <a:gdLst/>
            <a:ahLst/>
            <a:cxnLst/>
            <a:rect r="r" b="b" t="t" l="l"/>
            <a:pathLst>
              <a:path h="338843" w="8510055">
                <a:moveTo>
                  <a:pt x="0" y="0"/>
                </a:moveTo>
                <a:lnTo>
                  <a:pt x="8510055" y="0"/>
                </a:lnTo>
                <a:lnTo>
                  <a:pt x="8510055" y="338843"/>
                </a:lnTo>
                <a:lnTo>
                  <a:pt x="0" y="33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6945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50464" y="5191125"/>
            <a:ext cx="8511120" cy="1781053"/>
            <a:chOff x="0" y="0"/>
            <a:chExt cx="1983182" cy="4150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3182" cy="415004"/>
            </a:xfrm>
            <a:custGeom>
              <a:avLst/>
              <a:gdLst/>
              <a:ahLst/>
              <a:cxnLst/>
              <a:rect r="r" b="b" t="t" l="l"/>
              <a:pathLst>
                <a:path h="415004" w="1983182">
                  <a:moveTo>
                    <a:pt x="90962" y="0"/>
                  </a:moveTo>
                  <a:lnTo>
                    <a:pt x="1892219" y="0"/>
                  </a:lnTo>
                  <a:cubicBezTo>
                    <a:pt x="1916344" y="0"/>
                    <a:pt x="1939481" y="9584"/>
                    <a:pt x="1956539" y="26642"/>
                  </a:cubicBezTo>
                  <a:cubicBezTo>
                    <a:pt x="1973598" y="43701"/>
                    <a:pt x="1983182" y="66838"/>
                    <a:pt x="1983182" y="90962"/>
                  </a:cubicBezTo>
                  <a:lnTo>
                    <a:pt x="1983182" y="324042"/>
                  </a:lnTo>
                  <a:cubicBezTo>
                    <a:pt x="1983182" y="348167"/>
                    <a:pt x="1973598" y="371303"/>
                    <a:pt x="1956539" y="388362"/>
                  </a:cubicBezTo>
                  <a:cubicBezTo>
                    <a:pt x="1939481" y="405421"/>
                    <a:pt x="1916344" y="415004"/>
                    <a:pt x="1892219" y="415004"/>
                  </a:cubicBezTo>
                  <a:lnTo>
                    <a:pt x="90962" y="415004"/>
                  </a:lnTo>
                  <a:cubicBezTo>
                    <a:pt x="40725" y="415004"/>
                    <a:pt x="0" y="374279"/>
                    <a:pt x="0" y="324042"/>
                  </a:cubicBezTo>
                  <a:lnTo>
                    <a:pt x="0" y="90962"/>
                  </a:lnTo>
                  <a:cubicBezTo>
                    <a:pt x="0" y="66838"/>
                    <a:pt x="9584" y="43701"/>
                    <a:pt x="26642" y="26642"/>
                  </a:cubicBezTo>
                  <a:cubicBezTo>
                    <a:pt x="43701" y="9584"/>
                    <a:pt x="66838" y="0"/>
                    <a:pt x="909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83182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82200" y="5453616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52749" y="3940532"/>
            <a:ext cx="7106551" cy="107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Confidence Interval for Difference in Proportions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7387" y="971550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Proportional Disparity in Attendance: UG vs. PG Students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845" y="4073882"/>
            <a:ext cx="7736210" cy="5796592"/>
          </a:xfrm>
          <a:custGeom>
            <a:avLst/>
            <a:gdLst/>
            <a:ahLst/>
            <a:cxnLst/>
            <a:rect r="r" b="b" t="t" l="l"/>
            <a:pathLst>
              <a:path h="5796592" w="7736210">
                <a:moveTo>
                  <a:pt x="0" y="0"/>
                </a:moveTo>
                <a:lnTo>
                  <a:pt x="7736210" y="0"/>
                </a:lnTo>
                <a:lnTo>
                  <a:pt x="7736210" y="5796592"/>
                </a:lnTo>
                <a:lnTo>
                  <a:pt x="0" y="579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5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125" y="9775224"/>
            <a:ext cx="8510055" cy="338843"/>
          </a:xfrm>
          <a:custGeom>
            <a:avLst/>
            <a:gdLst/>
            <a:ahLst/>
            <a:cxnLst/>
            <a:rect r="r" b="b" t="t" l="l"/>
            <a:pathLst>
              <a:path h="338843" w="8510055">
                <a:moveTo>
                  <a:pt x="0" y="0"/>
                </a:moveTo>
                <a:lnTo>
                  <a:pt x="8510055" y="0"/>
                </a:lnTo>
                <a:lnTo>
                  <a:pt x="8510055" y="338843"/>
                </a:lnTo>
                <a:lnTo>
                  <a:pt x="0" y="33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6945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84240" y="4968253"/>
            <a:ext cx="8511120" cy="1781053"/>
            <a:chOff x="0" y="0"/>
            <a:chExt cx="1983182" cy="4150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3182" cy="415004"/>
            </a:xfrm>
            <a:custGeom>
              <a:avLst/>
              <a:gdLst/>
              <a:ahLst/>
              <a:cxnLst/>
              <a:rect r="r" b="b" t="t" l="l"/>
              <a:pathLst>
                <a:path h="415004" w="1983182">
                  <a:moveTo>
                    <a:pt x="90962" y="0"/>
                  </a:moveTo>
                  <a:lnTo>
                    <a:pt x="1892219" y="0"/>
                  </a:lnTo>
                  <a:cubicBezTo>
                    <a:pt x="1916344" y="0"/>
                    <a:pt x="1939481" y="9584"/>
                    <a:pt x="1956539" y="26642"/>
                  </a:cubicBezTo>
                  <a:cubicBezTo>
                    <a:pt x="1973598" y="43701"/>
                    <a:pt x="1983182" y="66838"/>
                    <a:pt x="1983182" y="90962"/>
                  </a:cubicBezTo>
                  <a:lnTo>
                    <a:pt x="1983182" y="324042"/>
                  </a:lnTo>
                  <a:cubicBezTo>
                    <a:pt x="1983182" y="348167"/>
                    <a:pt x="1973598" y="371303"/>
                    <a:pt x="1956539" y="388362"/>
                  </a:cubicBezTo>
                  <a:cubicBezTo>
                    <a:pt x="1939481" y="405421"/>
                    <a:pt x="1916344" y="415004"/>
                    <a:pt x="1892219" y="415004"/>
                  </a:cubicBezTo>
                  <a:lnTo>
                    <a:pt x="90962" y="415004"/>
                  </a:lnTo>
                  <a:cubicBezTo>
                    <a:pt x="40725" y="415004"/>
                    <a:pt x="0" y="374279"/>
                    <a:pt x="0" y="324042"/>
                  </a:cubicBezTo>
                  <a:lnTo>
                    <a:pt x="0" y="90962"/>
                  </a:lnTo>
                  <a:cubicBezTo>
                    <a:pt x="0" y="66838"/>
                    <a:pt x="9584" y="43701"/>
                    <a:pt x="26642" y="26642"/>
                  </a:cubicBezTo>
                  <a:cubicBezTo>
                    <a:pt x="43701" y="9584"/>
                    <a:pt x="66838" y="0"/>
                    <a:pt x="909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83182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44100" y="5180461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69044" y="7650649"/>
            <a:ext cx="5930983" cy="1116660"/>
            <a:chOff x="0" y="0"/>
            <a:chExt cx="1381982" cy="2601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1982" cy="260194"/>
            </a:xfrm>
            <a:custGeom>
              <a:avLst/>
              <a:gdLst/>
              <a:ahLst/>
              <a:cxnLst/>
              <a:rect r="r" b="b" t="t" l="l"/>
              <a:pathLst>
                <a:path h="260194" w="1381982">
                  <a:moveTo>
                    <a:pt x="130097" y="0"/>
                  </a:moveTo>
                  <a:lnTo>
                    <a:pt x="1251886" y="0"/>
                  </a:lnTo>
                  <a:cubicBezTo>
                    <a:pt x="1323736" y="0"/>
                    <a:pt x="1381982" y="58246"/>
                    <a:pt x="1381982" y="130097"/>
                  </a:cubicBezTo>
                  <a:lnTo>
                    <a:pt x="1381982" y="130097"/>
                  </a:lnTo>
                  <a:cubicBezTo>
                    <a:pt x="1381982" y="164601"/>
                    <a:pt x="1368276" y="197691"/>
                    <a:pt x="1343878" y="222089"/>
                  </a:cubicBezTo>
                  <a:cubicBezTo>
                    <a:pt x="1319480" y="246487"/>
                    <a:pt x="1286389" y="260194"/>
                    <a:pt x="1251886" y="260194"/>
                  </a:cubicBezTo>
                  <a:lnTo>
                    <a:pt x="130097" y="260194"/>
                  </a:lnTo>
                  <a:cubicBezTo>
                    <a:pt x="58246" y="260194"/>
                    <a:pt x="0" y="201947"/>
                    <a:pt x="0" y="130097"/>
                  </a:cubicBezTo>
                  <a:lnTo>
                    <a:pt x="0" y="130097"/>
                  </a:lnTo>
                  <a:cubicBezTo>
                    <a:pt x="0" y="58246"/>
                    <a:pt x="58246" y="0"/>
                    <a:pt x="13009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381982" cy="32686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79582" y="7973873"/>
            <a:ext cx="4909907" cy="490991"/>
          </a:xfrm>
          <a:custGeom>
            <a:avLst/>
            <a:gdLst/>
            <a:ahLst/>
            <a:cxnLst/>
            <a:rect r="r" b="b" t="t" l="l"/>
            <a:pathLst>
              <a:path h="490991" w="4909907">
                <a:moveTo>
                  <a:pt x="0" y="0"/>
                </a:moveTo>
                <a:lnTo>
                  <a:pt x="4909907" y="0"/>
                </a:lnTo>
                <a:lnTo>
                  <a:pt x="4909907" y="490990"/>
                </a:lnTo>
                <a:lnTo>
                  <a:pt x="0" y="490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82200" y="3828117"/>
            <a:ext cx="7106551" cy="107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Confidence Interval for Difference in Proportions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387" y="971550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Proportional Disparity in Attendance: UG vs. PG Students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6524" y="6968381"/>
            <a:ext cx="7106551" cy="51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On solving we obtain,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6544" y="9220200"/>
            <a:ext cx="8046513" cy="81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2A2E3A"/>
                </a:solidFill>
                <a:latin typeface="Helios Bold"/>
              </a:rPr>
              <a:t>With confidence level 99%, we can say that proportions of UG student effected by peers is same those of PGs.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65018" y="5191125"/>
            <a:ext cx="7349563" cy="1781053"/>
            <a:chOff x="0" y="0"/>
            <a:chExt cx="1712527" cy="41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2527" cy="415004"/>
            </a:xfrm>
            <a:custGeom>
              <a:avLst/>
              <a:gdLst/>
              <a:ahLst/>
              <a:cxnLst/>
              <a:rect r="r" b="b" t="t" l="l"/>
              <a:pathLst>
                <a:path h="415004" w="1712527">
                  <a:moveTo>
                    <a:pt x="105339" y="0"/>
                  </a:moveTo>
                  <a:lnTo>
                    <a:pt x="1607188" y="0"/>
                  </a:lnTo>
                  <a:cubicBezTo>
                    <a:pt x="1635126" y="0"/>
                    <a:pt x="1661919" y="11098"/>
                    <a:pt x="1681674" y="30853"/>
                  </a:cubicBezTo>
                  <a:cubicBezTo>
                    <a:pt x="1701429" y="50608"/>
                    <a:pt x="1712527" y="77401"/>
                    <a:pt x="1712527" y="105339"/>
                  </a:cubicBezTo>
                  <a:lnTo>
                    <a:pt x="1712527" y="309666"/>
                  </a:lnTo>
                  <a:cubicBezTo>
                    <a:pt x="1712527" y="337603"/>
                    <a:pt x="1701429" y="364397"/>
                    <a:pt x="1681674" y="384151"/>
                  </a:cubicBezTo>
                  <a:cubicBezTo>
                    <a:pt x="1661919" y="403906"/>
                    <a:pt x="1635126" y="415004"/>
                    <a:pt x="1607188" y="415004"/>
                  </a:cubicBezTo>
                  <a:lnTo>
                    <a:pt x="105339" y="415004"/>
                  </a:lnTo>
                  <a:cubicBezTo>
                    <a:pt x="47162" y="415004"/>
                    <a:pt x="0" y="367843"/>
                    <a:pt x="0" y="309666"/>
                  </a:cubicBezTo>
                  <a:lnTo>
                    <a:pt x="0" y="105339"/>
                  </a:lnTo>
                  <a:cubicBezTo>
                    <a:pt x="0" y="77401"/>
                    <a:pt x="11098" y="50608"/>
                    <a:pt x="30853" y="30853"/>
                  </a:cubicBezTo>
                  <a:cubicBezTo>
                    <a:pt x="50608" y="11098"/>
                    <a:pt x="77401" y="0"/>
                    <a:pt x="10533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12527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7387" y="4222176"/>
            <a:ext cx="8416372" cy="5036124"/>
          </a:xfrm>
          <a:custGeom>
            <a:avLst/>
            <a:gdLst/>
            <a:ahLst/>
            <a:cxnLst/>
            <a:rect r="r" b="b" t="t" l="l"/>
            <a:pathLst>
              <a:path h="5036124" w="8416372">
                <a:moveTo>
                  <a:pt x="0" y="0"/>
                </a:moveTo>
                <a:lnTo>
                  <a:pt x="8416372" y="0"/>
                </a:lnTo>
                <a:lnTo>
                  <a:pt x="8416372" y="5036124"/>
                </a:lnTo>
                <a:lnTo>
                  <a:pt x="0" y="503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03937" y="5318546"/>
            <a:ext cx="5671726" cy="1526210"/>
          </a:xfrm>
          <a:custGeom>
            <a:avLst/>
            <a:gdLst/>
            <a:ahLst/>
            <a:cxnLst/>
            <a:rect r="r" b="b" t="t" l="l"/>
            <a:pathLst>
              <a:path h="1526210" w="5671726">
                <a:moveTo>
                  <a:pt x="0" y="0"/>
                </a:moveTo>
                <a:lnTo>
                  <a:pt x="5671726" y="0"/>
                </a:lnTo>
                <a:lnTo>
                  <a:pt x="5671726" y="1526210"/>
                </a:lnTo>
                <a:lnTo>
                  <a:pt x="0" y="1526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52749" y="3951040"/>
            <a:ext cx="7106551" cy="105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2A2E3A"/>
                </a:solidFill>
                <a:latin typeface="Helios Bold"/>
              </a:rPr>
              <a:t>CI for Difference in Population means is given by,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387" y="971550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Difference in mean CGPA:  Male vs Female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22489" y="9329000"/>
            <a:ext cx="9456123" cy="3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2A2E3A"/>
                </a:solidFill>
                <a:latin typeface="Helios Bold"/>
              </a:rPr>
              <a:t>Mean CGPA- Male vs Female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97417" y="4966399"/>
            <a:ext cx="7177403" cy="1739333"/>
            <a:chOff x="0" y="0"/>
            <a:chExt cx="1712527" cy="41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2527" cy="415004"/>
            </a:xfrm>
            <a:custGeom>
              <a:avLst/>
              <a:gdLst/>
              <a:ahLst/>
              <a:cxnLst/>
              <a:rect r="r" b="b" t="t" l="l"/>
              <a:pathLst>
                <a:path h="415004" w="1712527">
                  <a:moveTo>
                    <a:pt x="107865" y="0"/>
                  </a:moveTo>
                  <a:lnTo>
                    <a:pt x="1604661" y="0"/>
                  </a:lnTo>
                  <a:cubicBezTo>
                    <a:pt x="1664234" y="0"/>
                    <a:pt x="1712527" y="48293"/>
                    <a:pt x="1712527" y="107865"/>
                  </a:cubicBezTo>
                  <a:lnTo>
                    <a:pt x="1712527" y="307139"/>
                  </a:lnTo>
                  <a:cubicBezTo>
                    <a:pt x="1712527" y="366711"/>
                    <a:pt x="1664234" y="415004"/>
                    <a:pt x="1604661" y="415004"/>
                  </a:cubicBezTo>
                  <a:lnTo>
                    <a:pt x="107865" y="415004"/>
                  </a:lnTo>
                  <a:cubicBezTo>
                    <a:pt x="48293" y="415004"/>
                    <a:pt x="0" y="366711"/>
                    <a:pt x="0" y="307139"/>
                  </a:cubicBezTo>
                  <a:lnTo>
                    <a:pt x="0" y="107865"/>
                  </a:lnTo>
                  <a:cubicBezTo>
                    <a:pt x="0" y="48293"/>
                    <a:pt x="48293" y="0"/>
                    <a:pt x="10786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12527" cy="4816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54765" y="7951121"/>
            <a:ext cx="5792053" cy="1090503"/>
            <a:chOff x="0" y="0"/>
            <a:chExt cx="1381982" cy="260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1982" cy="260194"/>
            </a:xfrm>
            <a:custGeom>
              <a:avLst/>
              <a:gdLst/>
              <a:ahLst/>
              <a:cxnLst/>
              <a:rect r="r" b="b" t="t" l="l"/>
              <a:pathLst>
                <a:path h="260194" w="1381982">
                  <a:moveTo>
                    <a:pt x="130097" y="0"/>
                  </a:moveTo>
                  <a:lnTo>
                    <a:pt x="1251886" y="0"/>
                  </a:lnTo>
                  <a:cubicBezTo>
                    <a:pt x="1323736" y="0"/>
                    <a:pt x="1381982" y="58246"/>
                    <a:pt x="1381982" y="130097"/>
                  </a:cubicBezTo>
                  <a:lnTo>
                    <a:pt x="1381982" y="130097"/>
                  </a:lnTo>
                  <a:cubicBezTo>
                    <a:pt x="1381982" y="164601"/>
                    <a:pt x="1368276" y="197691"/>
                    <a:pt x="1343878" y="222089"/>
                  </a:cubicBezTo>
                  <a:cubicBezTo>
                    <a:pt x="1319480" y="246487"/>
                    <a:pt x="1286389" y="260194"/>
                    <a:pt x="1251886" y="260194"/>
                  </a:cubicBezTo>
                  <a:lnTo>
                    <a:pt x="130097" y="260194"/>
                  </a:lnTo>
                  <a:cubicBezTo>
                    <a:pt x="58246" y="260194"/>
                    <a:pt x="0" y="201947"/>
                    <a:pt x="0" y="130097"/>
                  </a:cubicBezTo>
                  <a:lnTo>
                    <a:pt x="0" y="130097"/>
                  </a:lnTo>
                  <a:cubicBezTo>
                    <a:pt x="0" y="58246"/>
                    <a:pt x="58246" y="0"/>
                    <a:pt x="13009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81982" cy="32686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7387" y="4222176"/>
            <a:ext cx="8416372" cy="5036124"/>
          </a:xfrm>
          <a:custGeom>
            <a:avLst/>
            <a:gdLst/>
            <a:ahLst/>
            <a:cxnLst/>
            <a:rect r="r" b="b" t="t" l="l"/>
            <a:pathLst>
              <a:path h="5036124" w="8416372">
                <a:moveTo>
                  <a:pt x="0" y="0"/>
                </a:moveTo>
                <a:lnTo>
                  <a:pt x="8416372" y="0"/>
                </a:lnTo>
                <a:lnTo>
                  <a:pt x="8416372" y="5036124"/>
                </a:lnTo>
                <a:lnTo>
                  <a:pt x="0" y="503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16684" y="5090836"/>
            <a:ext cx="5538869" cy="1490459"/>
          </a:xfrm>
          <a:custGeom>
            <a:avLst/>
            <a:gdLst/>
            <a:ahLst/>
            <a:cxnLst/>
            <a:rect r="r" b="b" t="t" l="l"/>
            <a:pathLst>
              <a:path h="1490459" w="5538869">
                <a:moveTo>
                  <a:pt x="0" y="0"/>
                </a:moveTo>
                <a:lnTo>
                  <a:pt x="5538869" y="0"/>
                </a:lnTo>
                <a:lnTo>
                  <a:pt x="5538869" y="1490459"/>
                </a:lnTo>
                <a:lnTo>
                  <a:pt x="0" y="1490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07798" y="8265868"/>
            <a:ext cx="4156641" cy="461009"/>
          </a:xfrm>
          <a:custGeom>
            <a:avLst/>
            <a:gdLst/>
            <a:ahLst/>
            <a:cxnLst/>
            <a:rect r="r" b="b" t="t" l="l"/>
            <a:pathLst>
              <a:path h="461009" w="4156641">
                <a:moveTo>
                  <a:pt x="0" y="0"/>
                </a:moveTo>
                <a:lnTo>
                  <a:pt x="4156641" y="0"/>
                </a:lnTo>
                <a:lnTo>
                  <a:pt x="4156641" y="461009"/>
                </a:lnTo>
                <a:lnTo>
                  <a:pt x="0" y="461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80750" y="3753800"/>
            <a:ext cx="6940084" cy="103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4"/>
              </a:lnSpc>
              <a:spcBef>
                <a:spcPct val="0"/>
              </a:spcBef>
            </a:pPr>
            <a:r>
              <a:rPr lang="en-US" sz="2967">
                <a:solidFill>
                  <a:srgbClr val="2A2E3A"/>
                </a:solidFill>
                <a:latin typeface="Helios Bold"/>
              </a:rPr>
              <a:t>CI for Difference in Population means is given by,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387" y="971550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Confidence Interval for Difference in mean CGPA:  Male vs Female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34240" y="7153658"/>
            <a:ext cx="6940084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2A2E3A"/>
                </a:solidFill>
                <a:latin typeface="Helios Bold"/>
              </a:rPr>
              <a:t>On solving we obtain,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22489" y="9329000"/>
            <a:ext cx="9456123" cy="3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2A2E3A"/>
                </a:solidFill>
                <a:latin typeface="Helios Bold"/>
              </a:rPr>
              <a:t>Mean CGPA- Male vs Female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9340392"/>
            <a:ext cx="9144000" cy="65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7"/>
              </a:lnSpc>
              <a:spcBef>
                <a:spcPct val="0"/>
              </a:spcBef>
            </a:pPr>
            <a:r>
              <a:rPr lang="en-US" sz="1919">
                <a:solidFill>
                  <a:srgbClr val="2A2E3A"/>
                </a:solidFill>
                <a:latin typeface="Helios Bold"/>
              </a:rPr>
              <a:t>With 99% confidence, we can say that difference between the mean CGPA of female and male students lies in this interval.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9700" y="3469213"/>
            <a:ext cx="16245935" cy="30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HYPOTHESIS</a:t>
            </a:r>
          </a:p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"/>
              </a:rPr>
              <a:t>TESTING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87297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2749" y="5475839"/>
            <a:ext cx="7106551" cy="805561"/>
            <a:chOff x="0" y="0"/>
            <a:chExt cx="1655902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5902" cy="187704"/>
            </a:xfrm>
            <a:custGeom>
              <a:avLst/>
              <a:gdLst/>
              <a:ahLst/>
              <a:cxnLst/>
              <a:rect r="r" b="b" t="t" l="l"/>
              <a:pathLst>
                <a:path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5902" cy="2543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7413119"/>
            <a:ext cx="7106551" cy="800260"/>
            <a:chOff x="0" y="0"/>
            <a:chExt cx="1655902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186469"/>
            </a:xfrm>
            <a:custGeom>
              <a:avLst/>
              <a:gdLst/>
              <a:ahLst/>
              <a:cxnLst/>
              <a:rect r="r" b="b" t="t" l="l"/>
              <a:pathLst>
                <a:path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53144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4242" y="3724858"/>
            <a:ext cx="8319335" cy="6239501"/>
          </a:xfrm>
          <a:custGeom>
            <a:avLst/>
            <a:gdLst/>
            <a:ahLst/>
            <a:cxnLst/>
            <a:rect r="r" b="b" t="t" l="l"/>
            <a:pathLst>
              <a:path h="6239501" w="8319335">
                <a:moveTo>
                  <a:pt x="0" y="0"/>
                </a:moveTo>
                <a:lnTo>
                  <a:pt x="8319335" y="0"/>
                </a:lnTo>
                <a:lnTo>
                  <a:pt x="8319335" y="6239501"/>
                </a:lnTo>
                <a:lnTo>
                  <a:pt x="0" y="623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07911" y="5706431"/>
            <a:ext cx="2453376" cy="420579"/>
          </a:xfrm>
          <a:custGeom>
            <a:avLst/>
            <a:gdLst/>
            <a:ahLst/>
            <a:cxnLst/>
            <a:rect r="r" b="b" t="t" l="l"/>
            <a:pathLst>
              <a:path h="420579" w="2453376">
                <a:moveTo>
                  <a:pt x="0" y="0"/>
                </a:moveTo>
                <a:lnTo>
                  <a:pt x="2453376" y="0"/>
                </a:lnTo>
                <a:lnTo>
                  <a:pt x="2453376" y="420578"/>
                </a:lnTo>
                <a:lnTo>
                  <a:pt x="0" y="420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39685" y="7643374"/>
            <a:ext cx="2502552" cy="429009"/>
          </a:xfrm>
          <a:custGeom>
            <a:avLst/>
            <a:gdLst/>
            <a:ahLst/>
            <a:cxnLst/>
            <a:rect r="r" b="b" t="t" l="l"/>
            <a:pathLst>
              <a:path h="429009" w="2502552">
                <a:moveTo>
                  <a:pt x="0" y="0"/>
                </a:moveTo>
                <a:lnTo>
                  <a:pt x="2502552" y="0"/>
                </a:lnTo>
                <a:lnTo>
                  <a:pt x="2502552" y="429009"/>
                </a:lnTo>
                <a:lnTo>
                  <a:pt x="0" y="429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52749" y="461869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2749" y="655597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8431" y="8489603"/>
            <a:ext cx="7695187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µ is the average student attendance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0078"/>
            <a:ext cx="14670409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Hypothesis Testing For Average Student Attendance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1439" y="4964639"/>
            <a:ext cx="8571938" cy="2110735"/>
            <a:chOff x="0" y="0"/>
            <a:chExt cx="1997353" cy="491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7353" cy="491824"/>
            </a:xfrm>
            <a:custGeom>
              <a:avLst/>
              <a:gdLst/>
              <a:ahLst/>
              <a:cxnLst/>
              <a:rect r="r" b="b" t="t" l="l"/>
              <a:pathLst>
                <a:path h="491824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401507"/>
                  </a:lnTo>
                  <a:cubicBezTo>
                    <a:pt x="1997353" y="425460"/>
                    <a:pt x="1987838" y="448433"/>
                    <a:pt x="1970900" y="465371"/>
                  </a:cubicBezTo>
                  <a:cubicBezTo>
                    <a:pt x="1953962" y="482308"/>
                    <a:pt x="1930990" y="491824"/>
                    <a:pt x="1907036" y="491824"/>
                  </a:cubicBezTo>
                  <a:lnTo>
                    <a:pt x="90317" y="491824"/>
                  </a:lnTo>
                  <a:cubicBezTo>
                    <a:pt x="66363" y="491824"/>
                    <a:pt x="43391" y="482308"/>
                    <a:pt x="26453" y="465371"/>
                  </a:cubicBezTo>
                  <a:cubicBezTo>
                    <a:pt x="9516" y="448433"/>
                    <a:pt x="0" y="425460"/>
                    <a:pt x="0" y="401507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997353" cy="55849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4242" y="3724858"/>
            <a:ext cx="8319335" cy="6239501"/>
          </a:xfrm>
          <a:custGeom>
            <a:avLst/>
            <a:gdLst/>
            <a:ahLst/>
            <a:cxnLst/>
            <a:rect r="r" b="b" t="t" l="l"/>
            <a:pathLst>
              <a:path h="6239501" w="8319335">
                <a:moveTo>
                  <a:pt x="0" y="0"/>
                </a:moveTo>
                <a:lnTo>
                  <a:pt x="8319335" y="0"/>
                </a:lnTo>
                <a:lnTo>
                  <a:pt x="8319335" y="6239501"/>
                </a:lnTo>
                <a:lnTo>
                  <a:pt x="0" y="623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61439" y="7331430"/>
            <a:ext cx="8571938" cy="2110735"/>
            <a:chOff x="0" y="0"/>
            <a:chExt cx="1997353" cy="4918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7353" cy="491824"/>
            </a:xfrm>
            <a:custGeom>
              <a:avLst/>
              <a:gdLst/>
              <a:ahLst/>
              <a:cxnLst/>
              <a:rect r="r" b="b" t="t" l="l"/>
              <a:pathLst>
                <a:path h="491824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401507"/>
                  </a:lnTo>
                  <a:cubicBezTo>
                    <a:pt x="1997353" y="425460"/>
                    <a:pt x="1987838" y="448433"/>
                    <a:pt x="1970900" y="465371"/>
                  </a:cubicBezTo>
                  <a:cubicBezTo>
                    <a:pt x="1953962" y="482308"/>
                    <a:pt x="1930990" y="491824"/>
                    <a:pt x="1907036" y="491824"/>
                  </a:cubicBezTo>
                  <a:lnTo>
                    <a:pt x="90317" y="491824"/>
                  </a:lnTo>
                  <a:cubicBezTo>
                    <a:pt x="66363" y="491824"/>
                    <a:pt x="43391" y="482308"/>
                    <a:pt x="26453" y="465371"/>
                  </a:cubicBezTo>
                  <a:cubicBezTo>
                    <a:pt x="9516" y="448433"/>
                    <a:pt x="0" y="425460"/>
                    <a:pt x="0" y="401507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97353" cy="55849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52947" y="5804112"/>
            <a:ext cx="5029205" cy="521209"/>
          </a:xfrm>
          <a:custGeom>
            <a:avLst/>
            <a:gdLst/>
            <a:ahLst/>
            <a:cxnLst/>
            <a:rect r="r" b="b" t="t" l="l"/>
            <a:pathLst>
              <a:path h="521209" w="5029205">
                <a:moveTo>
                  <a:pt x="0" y="0"/>
                </a:moveTo>
                <a:lnTo>
                  <a:pt x="5029205" y="0"/>
                </a:lnTo>
                <a:lnTo>
                  <a:pt x="5029205" y="521209"/>
                </a:lnTo>
                <a:lnTo>
                  <a:pt x="0" y="52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47788" y="4161327"/>
            <a:ext cx="8715723" cy="6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sz="3604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0078"/>
            <a:ext cx="14670409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Hypothesis Testing For Average Student Attendance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9972" y="6374346"/>
            <a:ext cx="7371356" cy="46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2727">
                <a:solidFill>
                  <a:srgbClr val="153969"/>
                </a:solidFill>
                <a:latin typeface="Helios Bold"/>
              </a:rPr>
              <a:t>we reject the null hypothesis (H0)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87944" y="5086350"/>
            <a:ext cx="7371356" cy="46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2727">
                <a:solidFill>
                  <a:srgbClr val="153969"/>
                </a:solidFill>
                <a:latin typeface="Helios Bold"/>
              </a:rPr>
              <a:t>Since our test statistic,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69613" y="7860059"/>
            <a:ext cx="8155590" cy="98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153969"/>
                </a:solidFill>
                <a:latin typeface="Helios Bold"/>
              </a:rPr>
              <a:t>Hence, we conclude that an average student attends more than 50% of the classes.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2749" y="5475839"/>
            <a:ext cx="7106551" cy="805561"/>
            <a:chOff x="0" y="0"/>
            <a:chExt cx="1655902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5902" cy="187704"/>
            </a:xfrm>
            <a:custGeom>
              <a:avLst/>
              <a:gdLst/>
              <a:ahLst/>
              <a:cxnLst/>
              <a:rect r="r" b="b" t="t" l="l"/>
              <a:pathLst>
                <a:path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5902" cy="2543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7413119"/>
            <a:ext cx="7106551" cy="800260"/>
            <a:chOff x="0" y="0"/>
            <a:chExt cx="1655902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186469"/>
            </a:xfrm>
            <a:custGeom>
              <a:avLst/>
              <a:gdLst/>
              <a:ahLst/>
              <a:cxnLst/>
              <a:rect r="r" b="b" t="t" l="l"/>
              <a:pathLst>
                <a:path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53144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951392"/>
            <a:ext cx="6247078" cy="5342507"/>
          </a:xfrm>
          <a:custGeom>
            <a:avLst/>
            <a:gdLst/>
            <a:ahLst/>
            <a:cxnLst/>
            <a:rect r="r" b="b" t="t" l="l"/>
            <a:pathLst>
              <a:path h="5342507" w="6247078">
                <a:moveTo>
                  <a:pt x="0" y="0"/>
                </a:moveTo>
                <a:lnTo>
                  <a:pt x="6247078" y="0"/>
                </a:lnTo>
                <a:lnTo>
                  <a:pt x="6247078" y="5342506"/>
                </a:lnTo>
                <a:lnTo>
                  <a:pt x="0" y="534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4" t="-14266" r="-18300" b="-517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3119" y="5690805"/>
            <a:ext cx="2585811" cy="413730"/>
          </a:xfrm>
          <a:custGeom>
            <a:avLst/>
            <a:gdLst/>
            <a:ahLst/>
            <a:cxnLst/>
            <a:rect r="r" b="b" t="t" l="l"/>
            <a:pathLst>
              <a:path h="413730" w="2585811">
                <a:moveTo>
                  <a:pt x="0" y="0"/>
                </a:moveTo>
                <a:lnTo>
                  <a:pt x="2585811" y="0"/>
                </a:lnTo>
                <a:lnTo>
                  <a:pt x="2585811" y="413730"/>
                </a:lnTo>
                <a:lnTo>
                  <a:pt x="0" y="413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91116" y="7624324"/>
            <a:ext cx="2585811" cy="413730"/>
          </a:xfrm>
          <a:custGeom>
            <a:avLst/>
            <a:gdLst/>
            <a:ahLst/>
            <a:cxnLst/>
            <a:rect r="r" b="b" t="t" l="l"/>
            <a:pathLst>
              <a:path h="413730" w="2585811">
                <a:moveTo>
                  <a:pt x="0" y="0"/>
                </a:moveTo>
                <a:lnTo>
                  <a:pt x="2585811" y="0"/>
                </a:lnTo>
                <a:lnTo>
                  <a:pt x="2585811" y="413730"/>
                </a:lnTo>
                <a:lnTo>
                  <a:pt x="0" y="413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52749" y="461869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2749" y="655597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05590" y="8448302"/>
            <a:ext cx="7400869" cy="92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583">
                <a:solidFill>
                  <a:srgbClr val="2A2E3A"/>
                </a:solidFill>
                <a:latin typeface="Helios Bold"/>
              </a:rPr>
              <a:t>p is the proportion of students who gets influenced after getting low score in exams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0078"/>
            <a:ext cx="14670409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Hypothesis Testing for Influence of Exam Scores on Attendance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957883"/>
            <a:ext cx="7043511" cy="77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232">
                <a:solidFill>
                  <a:srgbClr val="2A2E3A"/>
                </a:solidFill>
                <a:latin typeface="Helios Bold"/>
              </a:rPr>
              <a:t>Fig: Percentage of Students who attend more classes after getting a low score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14827" y="4278299"/>
            <a:ext cx="16245935" cy="30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INTRODUCTION</a:t>
            </a:r>
          </a:p>
          <a:p>
            <a:pPr algn="just">
              <a:lnSpc>
                <a:spcPts val="12254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44472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51392"/>
            <a:ext cx="6247078" cy="5342507"/>
          </a:xfrm>
          <a:custGeom>
            <a:avLst/>
            <a:gdLst/>
            <a:ahLst/>
            <a:cxnLst/>
            <a:rect r="r" b="b" t="t" l="l"/>
            <a:pathLst>
              <a:path h="5342507" w="6247078">
                <a:moveTo>
                  <a:pt x="0" y="0"/>
                </a:moveTo>
                <a:lnTo>
                  <a:pt x="6247078" y="0"/>
                </a:lnTo>
                <a:lnTo>
                  <a:pt x="6247078" y="5342506"/>
                </a:lnTo>
                <a:lnTo>
                  <a:pt x="0" y="534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4" t="-14266" r="-18300" b="-51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77348" y="5095088"/>
            <a:ext cx="8571938" cy="2110735"/>
            <a:chOff x="0" y="0"/>
            <a:chExt cx="1997353" cy="4918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7353" cy="491824"/>
            </a:xfrm>
            <a:custGeom>
              <a:avLst/>
              <a:gdLst/>
              <a:ahLst/>
              <a:cxnLst/>
              <a:rect r="r" b="b" t="t" l="l"/>
              <a:pathLst>
                <a:path h="491824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401507"/>
                  </a:lnTo>
                  <a:cubicBezTo>
                    <a:pt x="1997353" y="425460"/>
                    <a:pt x="1987838" y="448433"/>
                    <a:pt x="1970900" y="465371"/>
                  </a:cubicBezTo>
                  <a:cubicBezTo>
                    <a:pt x="1953962" y="482308"/>
                    <a:pt x="1930990" y="491824"/>
                    <a:pt x="1907036" y="491824"/>
                  </a:cubicBezTo>
                  <a:lnTo>
                    <a:pt x="90317" y="491824"/>
                  </a:lnTo>
                  <a:cubicBezTo>
                    <a:pt x="66363" y="491824"/>
                    <a:pt x="43391" y="482308"/>
                    <a:pt x="26453" y="465371"/>
                  </a:cubicBezTo>
                  <a:cubicBezTo>
                    <a:pt x="9516" y="448433"/>
                    <a:pt x="0" y="425460"/>
                    <a:pt x="0" y="401507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997353" cy="55849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77348" y="7442829"/>
            <a:ext cx="8571938" cy="2110735"/>
            <a:chOff x="0" y="0"/>
            <a:chExt cx="1997353" cy="4918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7353" cy="491824"/>
            </a:xfrm>
            <a:custGeom>
              <a:avLst/>
              <a:gdLst/>
              <a:ahLst/>
              <a:cxnLst/>
              <a:rect r="r" b="b" t="t" l="l"/>
              <a:pathLst>
                <a:path h="491824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401507"/>
                  </a:lnTo>
                  <a:cubicBezTo>
                    <a:pt x="1997353" y="425460"/>
                    <a:pt x="1987838" y="448433"/>
                    <a:pt x="1970900" y="465371"/>
                  </a:cubicBezTo>
                  <a:cubicBezTo>
                    <a:pt x="1953962" y="482308"/>
                    <a:pt x="1930990" y="491824"/>
                    <a:pt x="1907036" y="491824"/>
                  </a:cubicBezTo>
                  <a:lnTo>
                    <a:pt x="90317" y="491824"/>
                  </a:lnTo>
                  <a:cubicBezTo>
                    <a:pt x="66363" y="491824"/>
                    <a:pt x="43391" y="482308"/>
                    <a:pt x="26453" y="465371"/>
                  </a:cubicBezTo>
                  <a:cubicBezTo>
                    <a:pt x="9516" y="448433"/>
                    <a:pt x="0" y="425460"/>
                    <a:pt x="0" y="401507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97353" cy="55849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32538" y="5875796"/>
            <a:ext cx="6042508" cy="549319"/>
          </a:xfrm>
          <a:custGeom>
            <a:avLst/>
            <a:gdLst/>
            <a:ahLst/>
            <a:cxnLst/>
            <a:rect r="r" b="b" t="t" l="l"/>
            <a:pathLst>
              <a:path h="549319" w="6042508">
                <a:moveTo>
                  <a:pt x="0" y="0"/>
                </a:moveTo>
                <a:lnTo>
                  <a:pt x="6042508" y="0"/>
                </a:lnTo>
                <a:lnTo>
                  <a:pt x="6042508" y="549319"/>
                </a:lnTo>
                <a:lnTo>
                  <a:pt x="0" y="54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63697" y="4272726"/>
            <a:ext cx="8715723" cy="6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sz="3604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8114" y="6473239"/>
            <a:ext cx="7371356" cy="4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2727">
                <a:solidFill>
                  <a:srgbClr val="153969"/>
                </a:solidFill>
                <a:latin typeface="Helios Bold"/>
              </a:rPr>
              <a:t>we reject the null hypothesis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078"/>
            <a:ext cx="14670409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Hypothesis Testing for Influence of Exam Scores on Attendance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957883"/>
            <a:ext cx="7043511" cy="77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232">
                <a:solidFill>
                  <a:srgbClr val="2A2E3A"/>
                </a:solidFill>
                <a:latin typeface="Helios Bold"/>
              </a:rPr>
              <a:t>Fig: Percentage of Students who attend more classes after getting a low score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2487" y="7836887"/>
            <a:ext cx="7481661" cy="127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  <a:spcBef>
                <a:spcPct val="0"/>
              </a:spcBef>
            </a:pPr>
            <a:r>
              <a:rPr lang="en-US" sz="2447">
                <a:solidFill>
                  <a:srgbClr val="153969"/>
                </a:solidFill>
                <a:latin typeface="Helios Bold"/>
              </a:rPr>
              <a:t>Hence, we can conclude that more than 33% of the IIT-H student population attends more classes after getting a low score in previous quiz/mid-sem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87944" y="5204932"/>
            <a:ext cx="7371356" cy="46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2727">
                <a:solidFill>
                  <a:srgbClr val="153969"/>
                </a:solidFill>
                <a:latin typeface="Helios Bold"/>
              </a:rPr>
              <a:t>Since our test statistic,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2749" y="5475839"/>
            <a:ext cx="7106551" cy="805561"/>
            <a:chOff x="0" y="0"/>
            <a:chExt cx="1655902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5902" cy="187704"/>
            </a:xfrm>
            <a:custGeom>
              <a:avLst/>
              <a:gdLst/>
              <a:ahLst/>
              <a:cxnLst/>
              <a:rect r="r" b="b" t="t" l="l"/>
              <a:pathLst>
                <a:path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5902" cy="2543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7413119"/>
            <a:ext cx="7106551" cy="800260"/>
            <a:chOff x="0" y="0"/>
            <a:chExt cx="1655902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186469"/>
            </a:xfrm>
            <a:custGeom>
              <a:avLst/>
              <a:gdLst/>
              <a:ahLst/>
              <a:cxnLst/>
              <a:rect r="r" b="b" t="t" l="l"/>
              <a:pathLst>
                <a:path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53144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0518" y="4038134"/>
            <a:ext cx="5454386" cy="5618252"/>
          </a:xfrm>
          <a:custGeom>
            <a:avLst/>
            <a:gdLst/>
            <a:ahLst/>
            <a:cxnLst/>
            <a:rect r="r" b="b" t="t" l="l"/>
            <a:pathLst>
              <a:path h="5618252" w="5454386">
                <a:moveTo>
                  <a:pt x="0" y="0"/>
                </a:moveTo>
                <a:lnTo>
                  <a:pt x="5454386" y="0"/>
                </a:lnTo>
                <a:lnTo>
                  <a:pt x="5454386" y="5618252"/>
                </a:lnTo>
                <a:lnTo>
                  <a:pt x="0" y="561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16993" y="5650561"/>
            <a:ext cx="3467411" cy="437069"/>
          </a:xfrm>
          <a:custGeom>
            <a:avLst/>
            <a:gdLst/>
            <a:ahLst/>
            <a:cxnLst/>
            <a:rect r="r" b="b" t="t" l="l"/>
            <a:pathLst>
              <a:path h="437069" w="3467411">
                <a:moveTo>
                  <a:pt x="0" y="0"/>
                </a:moveTo>
                <a:lnTo>
                  <a:pt x="3467412" y="0"/>
                </a:lnTo>
                <a:lnTo>
                  <a:pt x="3467412" y="437068"/>
                </a:lnTo>
                <a:lnTo>
                  <a:pt x="0" y="43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07957" y="7605274"/>
            <a:ext cx="3376447" cy="425603"/>
          </a:xfrm>
          <a:custGeom>
            <a:avLst/>
            <a:gdLst/>
            <a:ahLst/>
            <a:cxnLst/>
            <a:rect r="r" b="b" t="t" l="l"/>
            <a:pathLst>
              <a:path h="425603" w="3376447">
                <a:moveTo>
                  <a:pt x="0" y="0"/>
                </a:moveTo>
                <a:lnTo>
                  <a:pt x="3376448" y="0"/>
                </a:lnTo>
                <a:lnTo>
                  <a:pt x="3376448" y="425603"/>
                </a:lnTo>
                <a:lnTo>
                  <a:pt x="0" y="425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52749" y="461869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2749" y="655597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4264" y="8489603"/>
            <a:ext cx="8003520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sigma is the variance in no. of courses taken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0910"/>
            <a:ext cx="16566963" cy="205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7"/>
              </a:lnSpc>
            </a:pPr>
            <a:r>
              <a:rPr lang="en-US" sz="6236">
                <a:solidFill>
                  <a:srgbClr val="FFFFFF"/>
                </a:solidFill>
                <a:latin typeface="Klein Bold"/>
              </a:rPr>
              <a:t>Hypothesis Testing for Variation in Number of Courses of Freshers &amp; Seniors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9608761"/>
            <a:ext cx="7791722" cy="42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2A2E3A"/>
                </a:solidFill>
                <a:latin typeface="Helios Bold"/>
              </a:rPr>
              <a:t>Fig: Mean no. of courses by college year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518" y="4038134"/>
            <a:ext cx="5454386" cy="5618252"/>
          </a:xfrm>
          <a:custGeom>
            <a:avLst/>
            <a:gdLst/>
            <a:ahLst/>
            <a:cxnLst/>
            <a:rect r="r" b="b" t="t" l="l"/>
            <a:pathLst>
              <a:path h="5618252" w="5454386">
                <a:moveTo>
                  <a:pt x="0" y="0"/>
                </a:moveTo>
                <a:lnTo>
                  <a:pt x="5454386" y="0"/>
                </a:lnTo>
                <a:lnTo>
                  <a:pt x="5454386" y="5618252"/>
                </a:lnTo>
                <a:lnTo>
                  <a:pt x="0" y="561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5604727"/>
            <a:ext cx="8571938" cy="1773192"/>
            <a:chOff x="0" y="0"/>
            <a:chExt cx="1997353" cy="413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7353" cy="413173"/>
            </a:xfrm>
            <a:custGeom>
              <a:avLst/>
              <a:gdLst/>
              <a:ahLst/>
              <a:cxnLst/>
              <a:rect r="r" b="b" t="t" l="l"/>
              <a:pathLst>
                <a:path h="413173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322856"/>
                  </a:lnTo>
                  <a:cubicBezTo>
                    <a:pt x="1997353" y="346809"/>
                    <a:pt x="1987838" y="369782"/>
                    <a:pt x="1970900" y="386719"/>
                  </a:cubicBezTo>
                  <a:cubicBezTo>
                    <a:pt x="1953962" y="403657"/>
                    <a:pt x="1930990" y="413173"/>
                    <a:pt x="1907036" y="413173"/>
                  </a:cubicBezTo>
                  <a:lnTo>
                    <a:pt x="90317" y="413173"/>
                  </a:lnTo>
                  <a:cubicBezTo>
                    <a:pt x="66363" y="413173"/>
                    <a:pt x="43391" y="403657"/>
                    <a:pt x="26453" y="386719"/>
                  </a:cubicBezTo>
                  <a:cubicBezTo>
                    <a:pt x="9516" y="369782"/>
                    <a:pt x="0" y="346809"/>
                    <a:pt x="0" y="322856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997353" cy="479848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63697" y="4272726"/>
            <a:ext cx="8715723" cy="6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sz="3604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7735700"/>
            <a:ext cx="8571938" cy="2110735"/>
            <a:chOff x="0" y="0"/>
            <a:chExt cx="1997353" cy="491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7353" cy="491824"/>
            </a:xfrm>
            <a:custGeom>
              <a:avLst/>
              <a:gdLst/>
              <a:ahLst/>
              <a:cxnLst/>
              <a:rect r="r" b="b" t="t" l="l"/>
              <a:pathLst>
                <a:path h="491824" w="1997353">
                  <a:moveTo>
                    <a:pt x="90317" y="0"/>
                  </a:moveTo>
                  <a:lnTo>
                    <a:pt x="1907036" y="0"/>
                  </a:lnTo>
                  <a:cubicBezTo>
                    <a:pt x="1956917" y="0"/>
                    <a:pt x="1997353" y="40436"/>
                    <a:pt x="1997353" y="90317"/>
                  </a:cubicBezTo>
                  <a:lnTo>
                    <a:pt x="1997353" y="401507"/>
                  </a:lnTo>
                  <a:cubicBezTo>
                    <a:pt x="1997353" y="425460"/>
                    <a:pt x="1987838" y="448433"/>
                    <a:pt x="1970900" y="465371"/>
                  </a:cubicBezTo>
                  <a:cubicBezTo>
                    <a:pt x="1953962" y="482308"/>
                    <a:pt x="1930990" y="491824"/>
                    <a:pt x="1907036" y="491824"/>
                  </a:cubicBezTo>
                  <a:lnTo>
                    <a:pt x="90317" y="491824"/>
                  </a:lnTo>
                  <a:cubicBezTo>
                    <a:pt x="66363" y="491824"/>
                    <a:pt x="43391" y="482308"/>
                    <a:pt x="26453" y="465371"/>
                  </a:cubicBezTo>
                  <a:cubicBezTo>
                    <a:pt x="9516" y="448433"/>
                    <a:pt x="0" y="425460"/>
                    <a:pt x="0" y="401507"/>
                  </a:cubicBezTo>
                  <a:lnTo>
                    <a:pt x="0" y="90317"/>
                  </a:lnTo>
                  <a:cubicBezTo>
                    <a:pt x="0" y="66363"/>
                    <a:pt x="9516" y="43391"/>
                    <a:pt x="26453" y="26453"/>
                  </a:cubicBezTo>
                  <a:cubicBezTo>
                    <a:pt x="43391" y="9516"/>
                    <a:pt x="66363" y="0"/>
                    <a:pt x="903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997353" cy="55849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82200" y="5633302"/>
            <a:ext cx="5460054" cy="4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153969"/>
                </a:solidFill>
                <a:latin typeface="Helios Bold"/>
              </a:rPr>
              <a:t>We get,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944100" y="6223944"/>
            <a:ext cx="7315200" cy="585216"/>
          </a:xfrm>
          <a:custGeom>
            <a:avLst/>
            <a:gdLst/>
            <a:ahLst/>
            <a:cxnLst/>
            <a:rect r="r" b="b" t="t" l="l"/>
            <a:pathLst>
              <a:path h="585216" w="7315200">
                <a:moveTo>
                  <a:pt x="0" y="0"/>
                </a:moveTo>
                <a:lnTo>
                  <a:pt x="7315200" y="0"/>
                </a:lnTo>
                <a:lnTo>
                  <a:pt x="7315200" y="585216"/>
                </a:lnTo>
                <a:lnTo>
                  <a:pt x="0" y="58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40910"/>
            <a:ext cx="16566963" cy="205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7"/>
              </a:lnSpc>
            </a:pPr>
            <a:r>
              <a:rPr lang="en-US" sz="6236">
                <a:solidFill>
                  <a:srgbClr val="FFFFFF"/>
                </a:solidFill>
                <a:latin typeface="Klein Bold"/>
              </a:rPr>
              <a:t>Hypothesis Testing for Variation in Number of Courses of Freshers &amp; Seniors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608761"/>
            <a:ext cx="7791722" cy="42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2A2E3A"/>
                </a:solidFill>
                <a:latin typeface="Helios Bold"/>
              </a:rPr>
              <a:t>Fig: Mean no. of courses by college year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0355" y="7982115"/>
            <a:ext cx="7819227" cy="15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153969"/>
                </a:solidFill>
                <a:latin typeface="Helios Bold"/>
              </a:rPr>
              <a:t>Thus, we conclude that senior year (3rd and 4th Year) students have more variation in number of courses taken compared to the novice year (1st and 2nd Year) students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0319" y="6860031"/>
            <a:ext cx="7371356" cy="4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2727">
                <a:solidFill>
                  <a:srgbClr val="153969"/>
                </a:solidFill>
                <a:latin typeface="Helios Bold"/>
              </a:rPr>
              <a:t>so we reject the null hypothesis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2749" y="5475839"/>
            <a:ext cx="7106551" cy="805561"/>
            <a:chOff x="0" y="0"/>
            <a:chExt cx="1655902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5902" cy="187704"/>
            </a:xfrm>
            <a:custGeom>
              <a:avLst/>
              <a:gdLst/>
              <a:ahLst/>
              <a:cxnLst/>
              <a:rect r="r" b="b" t="t" l="l"/>
              <a:pathLst>
                <a:path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5902" cy="2543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7413119"/>
            <a:ext cx="7106551" cy="800260"/>
            <a:chOff x="0" y="0"/>
            <a:chExt cx="1655902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186469"/>
            </a:xfrm>
            <a:custGeom>
              <a:avLst/>
              <a:gdLst/>
              <a:ahLst/>
              <a:cxnLst/>
              <a:rect r="r" b="b" t="t" l="l"/>
              <a:pathLst>
                <a:path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53144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6783" y="4133687"/>
            <a:ext cx="8204076" cy="4647206"/>
          </a:xfrm>
          <a:custGeom>
            <a:avLst/>
            <a:gdLst/>
            <a:ahLst/>
            <a:cxnLst/>
            <a:rect r="r" b="b" t="t" l="l"/>
            <a:pathLst>
              <a:path h="4647206" w="8204076">
                <a:moveTo>
                  <a:pt x="0" y="0"/>
                </a:moveTo>
                <a:lnTo>
                  <a:pt x="8204076" y="0"/>
                </a:lnTo>
                <a:lnTo>
                  <a:pt x="8204076" y="4647206"/>
                </a:lnTo>
                <a:lnTo>
                  <a:pt x="0" y="464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92" t="-9336" r="-3216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7811" y="5651426"/>
            <a:ext cx="2576426" cy="454388"/>
          </a:xfrm>
          <a:custGeom>
            <a:avLst/>
            <a:gdLst/>
            <a:ahLst/>
            <a:cxnLst/>
            <a:rect r="r" b="b" t="t" l="l"/>
            <a:pathLst>
              <a:path h="454388" w="2576426">
                <a:moveTo>
                  <a:pt x="0" y="0"/>
                </a:moveTo>
                <a:lnTo>
                  <a:pt x="2576427" y="0"/>
                </a:lnTo>
                <a:lnTo>
                  <a:pt x="2576427" y="454388"/>
                </a:lnTo>
                <a:lnTo>
                  <a:pt x="0" y="454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17811" y="7586224"/>
            <a:ext cx="2716963" cy="479173"/>
          </a:xfrm>
          <a:custGeom>
            <a:avLst/>
            <a:gdLst/>
            <a:ahLst/>
            <a:cxnLst/>
            <a:rect r="r" b="b" t="t" l="l"/>
            <a:pathLst>
              <a:path h="479173" w="2716963">
                <a:moveTo>
                  <a:pt x="0" y="0"/>
                </a:moveTo>
                <a:lnTo>
                  <a:pt x="2716963" y="0"/>
                </a:lnTo>
                <a:lnTo>
                  <a:pt x="2716963" y="479174"/>
                </a:lnTo>
                <a:lnTo>
                  <a:pt x="0" y="479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52749" y="461869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2749" y="6555970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00476" y="8499128"/>
            <a:ext cx="7695187" cy="102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μD is mean difference for dependent samples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0910"/>
            <a:ext cx="16566963" cy="205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7"/>
              </a:lnSpc>
            </a:pPr>
            <a:r>
              <a:rPr lang="en-US" sz="6236">
                <a:solidFill>
                  <a:srgbClr val="FFFFFF"/>
                </a:solidFill>
                <a:latin typeface="Klein Bold"/>
              </a:rPr>
              <a:t>Hypothesis Testing for Dependent Samples: Attendance app effect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783" y="8765980"/>
            <a:ext cx="8594285" cy="92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628">
                <a:solidFill>
                  <a:srgbClr val="2A2E3A"/>
                </a:solidFill>
                <a:latin typeface="Helios Bold"/>
              </a:rPr>
              <a:t>Fig: Bar graph showing the difference in attendance before and after launch of app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153" y="4139823"/>
            <a:ext cx="7872413" cy="4459335"/>
          </a:xfrm>
          <a:custGeom>
            <a:avLst/>
            <a:gdLst/>
            <a:ahLst/>
            <a:cxnLst/>
            <a:rect r="r" b="b" t="t" l="l"/>
            <a:pathLst>
              <a:path h="4459335" w="7872413">
                <a:moveTo>
                  <a:pt x="0" y="0"/>
                </a:moveTo>
                <a:lnTo>
                  <a:pt x="7872413" y="0"/>
                </a:lnTo>
                <a:lnTo>
                  <a:pt x="7872413" y="4459335"/>
                </a:lnTo>
                <a:lnTo>
                  <a:pt x="0" y="445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92" t="-9336" r="-3216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20355" y="7780645"/>
            <a:ext cx="8195582" cy="2065790"/>
            <a:chOff x="0" y="0"/>
            <a:chExt cx="1909658" cy="4813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9658" cy="481351"/>
            </a:xfrm>
            <a:custGeom>
              <a:avLst/>
              <a:gdLst/>
              <a:ahLst/>
              <a:cxnLst/>
              <a:rect r="r" b="b" t="t" l="l"/>
              <a:pathLst>
                <a:path h="481351" w="1909658">
                  <a:moveTo>
                    <a:pt x="94465" y="0"/>
                  </a:moveTo>
                  <a:lnTo>
                    <a:pt x="1815194" y="0"/>
                  </a:lnTo>
                  <a:cubicBezTo>
                    <a:pt x="1840247" y="0"/>
                    <a:pt x="1864275" y="9952"/>
                    <a:pt x="1881990" y="27668"/>
                  </a:cubicBezTo>
                  <a:cubicBezTo>
                    <a:pt x="1899706" y="45384"/>
                    <a:pt x="1909658" y="69411"/>
                    <a:pt x="1909658" y="94465"/>
                  </a:cubicBezTo>
                  <a:lnTo>
                    <a:pt x="1909658" y="386887"/>
                  </a:lnTo>
                  <a:cubicBezTo>
                    <a:pt x="1909658" y="411940"/>
                    <a:pt x="1899706" y="435968"/>
                    <a:pt x="1881990" y="453683"/>
                  </a:cubicBezTo>
                  <a:cubicBezTo>
                    <a:pt x="1864275" y="471399"/>
                    <a:pt x="1840247" y="481351"/>
                    <a:pt x="1815194" y="481351"/>
                  </a:cubicBezTo>
                  <a:lnTo>
                    <a:pt x="94465" y="481351"/>
                  </a:lnTo>
                  <a:cubicBezTo>
                    <a:pt x="69411" y="481351"/>
                    <a:pt x="45384" y="471399"/>
                    <a:pt x="27668" y="453683"/>
                  </a:cubicBezTo>
                  <a:cubicBezTo>
                    <a:pt x="9952" y="435968"/>
                    <a:pt x="0" y="411940"/>
                    <a:pt x="0" y="386887"/>
                  </a:cubicBezTo>
                  <a:lnTo>
                    <a:pt x="0" y="94465"/>
                  </a:lnTo>
                  <a:cubicBezTo>
                    <a:pt x="0" y="69411"/>
                    <a:pt x="9952" y="45384"/>
                    <a:pt x="27668" y="27668"/>
                  </a:cubicBezTo>
                  <a:cubicBezTo>
                    <a:pt x="45384" y="9952"/>
                    <a:pt x="69411" y="0"/>
                    <a:pt x="9446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909658" cy="548026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40910"/>
            <a:ext cx="16566963" cy="205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7"/>
              </a:lnSpc>
            </a:pPr>
            <a:r>
              <a:rPr lang="en-US" sz="6236">
                <a:solidFill>
                  <a:srgbClr val="FFFFFF"/>
                </a:solidFill>
                <a:latin typeface="Klein Bold"/>
              </a:rPr>
              <a:t>Hypothesis Testing for Dependent Samples: Attendance app effect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7153" y="8573012"/>
            <a:ext cx="8246847" cy="90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2A2E3A"/>
                </a:solidFill>
                <a:latin typeface="Helios Bold"/>
              </a:rPr>
              <a:t>Fig: Bar graph showing the difference in attendance before and after launch of app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3697" y="4272726"/>
            <a:ext cx="8715723" cy="6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5"/>
              </a:lnSpc>
              <a:spcBef>
                <a:spcPct val="0"/>
              </a:spcBef>
            </a:pPr>
            <a:r>
              <a:rPr lang="en-US" sz="3604">
                <a:solidFill>
                  <a:srgbClr val="2A2E3A"/>
                </a:solidFill>
                <a:latin typeface="Helios Bold"/>
              </a:rPr>
              <a:t>Conclusion: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0355" y="8290064"/>
            <a:ext cx="8472975" cy="8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153969"/>
                </a:solidFill>
                <a:latin typeface="Helios Bold"/>
              </a:rPr>
              <a:t>Therefore, we conclude that there is an increase in attendance after the launch of the attendance app.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12182" y="5421763"/>
            <a:ext cx="8499209" cy="1102869"/>
            <a:chOff x="0" y="0"/>
            <a:chExt cx="11332279" cy="14704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332279" cy="1470492"/>
              <a:chOff x="0" y="0"/>
              <a:chExt cx="1980407" cy="25698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80407" cy="256980"/>
              </a:xfrm>
              <a:custGeom>
                <a:avLst/>
                <a:gdLst/>
                <a:ahLst/>
                <a:cxnLst/>
                <a:rect r="r" b="b" t="t" l="l"/>
                <a:pathLst>
                  <a:path h="256980" w="1980407">
                    <a:moveTo>
                      <a:pt x="91090" y="0"/>
                    </a:moveTo>
                    <a:lnTo>
                      <a:pt x="1889317" y="0"/>
                    </a:lnTo>
                    <a:cubicBezTo>
                      <a:pt x="1913475" y="0"/>
                      <a:pt x="1936644" y="9597"/>
                      <a:pt x="1953727" y="26680"/>
                    </a:cubicBezTo>
                    <a:cubicBezTo>
                      <a:pt x="1970810" y="43762"/>
                      <a:pt x="1980407" y="66931"/>
                      <a:pt x="1980407" y="91090"/>
                    </a:cubicBezTo>
                    <a:lnTo>
                      <a:pt x="1980407" y="165890"/>
                    </a:lnTo>
                    <a:cubicBezTo>
                      <a:pt x="1980407" y="216198"/>
                      <a:pt x="1939624" y="256980"/>
                      <a:pt x="1889317" y="256980"/>
                    </a:cubicBezTo>
                    <a:lnTo>
                      <a:pt x="91090" y="256980"/>
                    </a:lnTo>
                    <a:cubicBezTo>
                      <a:pt x="40782" y="256980"/>
                      <a:pt x="0" y="216198"/>
                      <a:pt x="0" y="165890"/>
                    </a:cubicBezTo>
                    <a:lnTo>
                      <a:pt x="0" y="91090"/>
                    </a:lnTo>
                    <a:cubicBezTo>
                      <a:pt x="0" y="40782"/>
                      <a:pt x="40782" y="0"/>
                      <a:pt x="9109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1980407" cy="323655"/>
              </a:xfrm>
              <a:prstGeom prst="rect">
                <a:avLst/>
              </a:prstGeom>
            </p:spPr>
            <p:txBody>
              <a:bodyPr anchor="ctr" rtlCol="false" tIns="57420" lIns="57420" bIns="57420" rIns="5742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718BAB"/>
                    </a:solidFill>
                    <a:latin typeface="Helios Bold"/>
                  </a:rPr>
                  <a:t> 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36328" y="527925"/>
              <a:ext cx="1887110" cy="528391"/>
            </a:xfrm>
            <a:custGeom>
              <a:avLst/>
              <a:gdLst/>
              <a:ahLst/>
              <a:cxnLst/>
              <a:rect r="r" b="b" t="t" l="l"/>
              <a:pathLst>
                <a:path h="528391" w="1887110">
                  <a:moveTo>
                    <a:pt x="0" y="0"/>
                  </a:moveTo>
                  <a:lnTo>
                    <a:pt x="1887110" y="0"/>
                  </a:lnTo>
                  <a:lnTo>
                    <a:pt x="1887110" y="528391"/>
                  </a:lnTo>
                  <a:lnTo>
                    <a:pt x="0" y="528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69263" y="419975"/>
              <a:ext cx="7280073" cy="573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3"/>
                </a:lnSpc>
                <a:spcBef>
                  <a:spcPct val="0"/>
                </a:spcBef>
              </a:pPr>
              <a:r>
                <a:rPr lang="en-US" sz="2531">
                  <a:solidFill>
                    <a:srgbClr val="153969"/>
                  </a:solidFill>
                  <a:latin typeface="Helios Bold"/>
                </a:rPr>
                <a:t>We can reject the null hypothesis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766338" y="96892"/>
              <a:ext cx="258425" cy="998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36"/>
                </a:lnSpc>
                <a:spcBef>
                  <a:spcPct val="0"/>
                </a:spcBef>
              </a:pPr>
              <a:r>
                <a:rPr lang="en-US" sz="4526">
                  <a:solidFill>
                    <a:srgbClr val="000000"/>
                  </a:solidFill>
                  <a:latin typeface="Helios"/>
                </a:rPr>
                <a:t>-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7568" y="3754424"/>
            <a:ext cx="16245935" cy="30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CHI SQUARED</a:t>
            </a:r>
          </a:p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"/>
              </a:rPr>
              <a:t>GOODNESS FIT TEST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90370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14864" y="4740719"/>
            <a:ext cx="7106551" cy="805561"/>
            <a:chOff x="0" y="0"/>
            <a:chExt cx="1655902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5902" cy="187704"/>
            </a:xfrm>
            <a:custGeom>
              <a:avLst/>
              <a:gdLst/>
              <a:ahLst/>
              <a:cxnLst/>
              <a:rect r="r" b="b" t="t" l="l"/>
              <a:pathLst>
                <a:path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5902" cy="254379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6507132"/>
            <a:ext cx="7106551" cy="800260"/>
            <a:chOff x="0" y="0"/>
            <a:chExt cx="1655902" cy="186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186469"/>
            </a:xfrm>
            <a:custGeom>
              <a:avLst/>
              <a:gdLst/>
              <a:ahLst/>
              <a:cxnLst/>
              <a:rect r="r" b="b" t="t" l="l"/>
              <a:pathLst>
                <a:path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53144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88033" y="4845760"/>
            <a:ext cx="3360213" cy="595481"/>
          </a:xfrm>
          <a:custGeom>
            <a:avLst/>
            <a:gdLst/>
            <a:ahLst/>
            <a:cxnLst/>
            <a:rect r="r" b="b" t="t" l="l"/>
            <a:pathLst>
              <a:path h="595481" w="3360213">
                <a:moveTo>
                  <a:pt x="0" y="0"/>
                </a:moveTo>
                <a:lnTo>
                  <a:pt x="3360213" y="0"/>
                </a:lnTo>
                <a:lnTo>
                  <a:pt x="3360213" y="595480"/>
                </a:lnTo>
                <a:lnTo>
                  <a:pt x="0" y="595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417" y="4990583"/>
            <a:ext cx="9448882" cy="2633048"/>
          </a:xfrm>
          <a:custGeom>
            <a:avLst/>
            <a:gdLst/>
            <a:ahLst/>
            <a:cxnLst/>
            <a:rect r="r" b="b" t="t" l="l"/>
            <a:pathLst>
              <a:path h="2633048" w="9448882">
                <a:moveTo>
                  <a:pt x="0" y="0"/>
                </a:moveTo>
                <a:lnTo>
                  <a:pt x="9448881" y="0"/>
                </a:lnTo>
                <a:lnTo>
                  <a:pt x="9448881" y="2633048"/>
                </a:lnTo>
                <a:lnTo>
                  <a:pt x="0" y="263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96865" y="6630007"/>
            <a:ext cx="1942549" cy="554510"/>
          </a:xfrm>
          <a:custGeom>
            <a:avLst/>
            <a:gdLst/>
            <a:ahLst/>
            <a:cxnLst/>
            <a:rect r="r" b="b" t="t" l="l"/>
            <a:pathLst>
              <a:path h="554510" w="1942549">
                <a:moveTo>
                  <a:pt x="0" y="0"/>
                </a:moveTo>
                <a:lnTo>
                  <a:pt x="1942549" y="0"/>
                </a:lnTo>
                <a:lnTo>
                  <a:pt x="1942549" y="554510"/>
                </a:lnTo>
                <a:lnTo>
                  <a:pt x="0" y="554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4774" y="858921"/>
            <a:ext cx="17693226" cy="183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Chi Squared Test to check if peers influence people going to class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14864" y="4023596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4864" y="5791203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58431" y="7980016"/>
            <a:ext cx="7695187" cy="153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Where p1 and p2 represent the probabilities of individual going to classes depending on peers.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08170" y="4990583"/>
            <a:ext cx="6661220" cy="1143520"/>
            <a:chOff x="0" y="0"/>
            <a:chExt cx="1552136" cy="266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135" cy="266452"/>
            </a:xfrm>
            <a:custGeom>
              <a:avLst/>
              <a:gdLst/>
              <a:ahLst/>
              <a:cxnLst/>
              <a:rect r="r" b="b" t="t" l="l"/>
              <a:pathLst>
                <a:path h="266452" w="1552135">
                  <a:moveTo>
                    <a:pt x="116224" y="0"/>
                  </a:moveTo>
                  <a:lnTo>
                    <a:pt x="1435912" y="0"/>
                  </a:lnTo>
                  <a:cubicBezTo>
                    <a:pt x="1466736" y="0"/>
                    <a:pt x="1496298" y="12245"/>
                    <a:pt x="1518094" y="34041"/>
                  </a:cubicBezTo>
                  <a:cubicBezTo>
                    <a:pt x="1539891" y="55837"/>
                    <a:pt x="1552135" y="85399"/>
                    <a:pt x="1552135" y="116224"/>
                  </a:cubicBezTo>
                  <a:lnTo>
                    <a:pt x="1552135" y="150229"/>
                  </a:lnTo>
                  <a:cubicBezTo>
                    <a:pt x="1552135" y="214417"/>
                    <a:pt x="1500100" y="266452"/>
                    <a:pt x="1435912" y="266452"/>
                  </a:cubicBezTo>
                  <a:lnTo>
                    <a:pt x="116224" y="266452"/>
                  </a:lnTo>
                  <a:cubicBezTo>
                    <a:pt x="85399" y="266452"/>
                    <a:pt x="55837" y="254207"/>
                    <a:pt x="34041" y="232411"/>
                  </a:cubicBezTo>
                  <a:cubicBezTo>
                    <a:pt x="12245" y="210615"/>
                    <a:pt x="0" y="181053"/>
                    <a:pt x="0" y="150229"/>
                  </a:cubicBezTo>
                  <a:lnTo>
                    <a:pt x="0" y="116224"/>
                  </a:lnTo>
                  <a:cubicBezTo>
                    <a:pt x="0" y="85399"/>
                    <a:pt x="12245" y="55837"/>
                    <a:pt x="34041" y="34041"/>
                  </a:cubicBezTo>
                  <a:cubicBezTo>
                    <a:pt x="55837" y="12245"/>
                    <a:pt x="85399" y="0"/>
                    <a:pt x="11622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552136" cy="333127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1417" y="5452852"/>
            <a:ext cx="9448882" cy="2633048"/>
          </a:xfrm>
          <a:custGeom>
            <a:avLst/>
            <a:gdLst/>
            <a:ahLst/>
            <a:cxnLst/>
            <a:rect r="r" b="b" t="t" l="l"/>
            <a:pathLst>
              <a:path h="2633048" w="9448882">
                <a:moveTo>
                  <a:pt x="0" y="0"/>
                </a:moveTo>
                <a:lnTo>
                  <a:pt x="9448881" y="0"/>
                </a:lnTo>
                <a:lnTo>
                  <a:pt x="9448881" y="2633048"/>
                </a:lnTo>
                <a:lnTo>
                  <a:pt x="0" y="263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1086" y="5052165"/>
            <a:ext cx="3162587" cy="1081938"/>
          </a:xfrm>
          <a:custGeom>
            <a:avLst/>
            <a:gdLst/>
            <a:ahLst/>
            <a:cxnLst/>
            <a:rect r="r" b="b" t="t" l="l"/>
            <a:pathLst>
              <a:path h="1081938" w="3162587">
                <a:moveTo>
                  <a:pt x="0" y="0"/>
                </a:moveTo>
                <a:lnTo>
                  <a:pt x="3162587" y="0"/>
                </a:lnTo>
                <a:lnTo>
                  <a:pt x="3162587" y="1081938"/>
                </a:lnTo>
                <a:lnTo>
                  <a:pt x="0" y="1081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27117" y="8165609"/>
            <a:ext cx="7106551" cy="876023"/>
            <a:chOff x="0" y="0"/>
            <a:chExt cx="1655902" cy="204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5902" cy="204123"/>
            </a:xfrm>
            <a:custGeom>
              <a:avLst/>
              <a:gdLst/>
              <a:ahLst/>
              <a:cxnLst/>
              <a:rect r="r" b="b" t="t" l="l"/>
              <a:pathLst>
                <a:path h="204123" w="1655902">
                  <a:moveTo>
                    <a:pt x="102061" y="0"/>
                  </a:moveTo>
                  <a:lnTo>
                    <a:pt x="1553841" y="0"/>
                  </a:lnTo>
                  <a:cubicBezTo>
                    <a:pt x="1580909" y="0"/>
                    <a:pt x="1606869" y="10753"/>
                    <a:pt x="1626009" y="29893"/>
                  </a:cubicBezTo>
                  <a:cubicBezTo>
                    <a:pt x="1645150" y="49033"/>
                    <a:pt x="1655902" y="74993"/>
                    <a:pt x="1655902" y="102061"/>
                  </a:cubicBezTo>
                  <a:lnTo>
                    <a:pt x="1655902" y="102061"/>
                  </a:lnTo>
                  <a:cubicBezTo>
                    <a:pt x="1655902" y="158428"/>
                    <a:pt x="1610208" y="204123"/>
                    <a:pt x="1553841" y="204123"/>
                  </a:cubicBezTo>
                  <a:lnTo>
                    <a:pt x="102061" y="204123"/>
                  </a:lnTo>
                  <a:cubicBezTo>
                    <a:pt x="45694" y="204123"/>
                    <a:pt x="0" y="158428"/>
                    <a:pt x="0" y="102061"/>
                  </a:cubicBezTo>
                  <a:lnTo>
                    <a:pt x="0" y="102061"/>
                  </a:lnTo>
                  <a:cubicBezTo>
                    <a:pt x="0" y="45694"/>
                    <a:pt x="45694" y="0"/>
                    <a:pt x="10206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655902" cy="270798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80235" y="8361140"/>
            <a:ext cx="2069319" cy="549663"/>
          </a:xfrm>
          <a:custGeom>
            <a:avLst/>
            <a:gdLst/>
            <a:ahLst/>
            <a:cxnLst/>
            <a:rect r="r" b="b" t="t" l="l"/>
            <a:pathLst>
              <a:path h="549663" w="2069319">
                <a:moveTo>
                  <a:pt x="0" y="0"/>
                </a:moveTo>
                <a:lnTo>
                  <a:pt x="2069319" y="0"/>
                </a:lnTo>
                <a:lnTo>
                  <a:pt x="2069319" y="549663"/>
                </a:lnTo>
                <a:lnTo>
                  <a:pt x="0" y="549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4774" y="858921"/>
            <a:ext cx="17693226" cy="183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Chi Squared Test to check if peers influence people going to class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1800" y="4052210"/>
            <a:ext cx="7106551" cy="50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We calculate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9962" y="6295329"/>
            <a:ext cx="7256598" cy="95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Where Ei is the expected frequency and Oi is the original frequency.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7071" y="7566481"/>
            <a:ext cx="7256598" cy="47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We obtain 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0880" y="9201150"/>
            <a:ext cx="7256598" cy="47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Therefore, we reject the null hypothesis.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0159" y="4740719"/>
            <a:ext cx="7462984" cy="1212842"/>
            <a:chOff x="0" y="0"/>
            <a:chExt cx="1738955" cy="282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8955" cy="282605"/>
            </a:xfrm>
            <a:custGeom>
              <a:avLst/>
              <a:gdLst/>
              <a:ahLst/>
              <a:cxnLst/>
              <a:rect r="r" b="b" t="t" l="l"/>
              <a:pathLst>
                <a:path h="282605" w="1738955">
                  <a:moveTo>
                    <a:pt x="103738" y="0"/>
                  </a:moveTo>
                  <a:lnTo>
                    <a:pt x="1635217" y="0"/>
                  </a:lnTo>
                  <a:cubicBezTo>
                    <a:pt x="1692510" y="0"/>
                    <a:pt x="1738955" y="46445"/>
                    <a:pt x="1738955" y="103738"/>
                  </a:cubicBezTo>
                  <a:lnTo>
                    <a:pt x="1738955" y="178867"/>
                  </a:lnTo>
                  <a:cubicBezTo>
                    <a:pt x="1738955" y="206380"/>
                    <a:pt x="1728026" y="232766"/>
                    <a:pt x="1708571" y="252221"/>
                  </a:cubicBezTo>
                  <a:cubicBezTo>
                    <a:pt x="1689116" y="271676"/>
                    <a:pt x="1662730" y="282605"/>
                    <a:pt x="1635217" y="282605"/>
                  </a:cubicBezTo>
                  <a:lnTo>
                    <a:pt x="103738" y="282605"/>
                  </a:lnTo>
                  <a:cubicBezTo>
                    <a:pt x="76225" y="282605"/>
                    <a:pt x="49839" y="271676"/>
                    <a:pt x="30384" y="252221"/>
                  </a:cubicBezTo>
                  <a:cubicBezTo>
                    <a:pt x="10929" y="232766"/>
                    <a:pt x="0" y="206380"/>
                    <a:pt x="0" y="178867"/>
                  </a:cubicBezTo>
                  <a:lnTo>
                    <a:pt x="0" y="103738"/>
                  </a:lnTo>
                  <a:cubicBezTo>
                    <a:pt x="0" y="76225"/>
                    <a:pt x="10929" y="49839"/>
                    <a:pt x="30384" y="30384"/>
                  </a:cubicBezTo>
                  <a:cubicBezTo>
                    <a:pt x="49839" y="10929"/>
                    <a:pt x="76225" y="0"/>
                    <a:pt x="10373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38955" cy="349280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2749" y="7088590"/>
            <a:ext cx="7106551" cy="1276510"/>
            <a:chOff x="0" y="0"/>
            <a:chExt cx="1655902" cy="297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297440"/>
            </a:xfrm>
            <a:custGeom>
              <a:avLst/>
              <a:gdLst/>
              <a:ahLst/>
              <a:cxnLst/>
              <a:rect r="r" b="b" t="t" l="l"/>
              <a:pathLst>
                <a:path h="297440" w="1655902">
                  <a:moveTo>
                    <a:pt x="108941" y="0"/>
                  </a:moveTo>
                  <a:lnTo>
                    <a:pt x="1546962" y="0"/>
                  </a:lnTo>
                  <a:cubicBezTo>
                    <a:pt x="1575855" y="0"/>
                    <a:pt x="1603564" y="11478"/>
                    <a:pt x="1623994" y="31908"/>
                  </a:cubicBezTo>
                  <a:cubicBezTo>
                    <a:pt x="1644425" y="52338"/>
                    <a:pt x="1655902" y="80048"/>
                    <a:pt x="1655902" y="108941"/>
                  </a:cubicBezTo>
                  <a:lnTo>
                    <a:pt x="1655902" y="188500"/>
                  </a:lnTo>
                  <a:cubicBezTo>
                    <a:pt x="1655902" y="217393"/>
                    <a:pt x="1644425" y="245102"/>
                    <a:pt x="1623994" y="265532"/>
                  </a:cubicBezTo>
                  <a:cubicBezTo>
                    <a:pt x="1603564" y="285963"/>
                    <a:pt x="1575855" y="297440"/>
                    <a:pt x="1546962" y="297440"/>
                  </a:cubicBezTo>
                  <a:lnTo>
                    <a:pt x="108941" y="297440"/>
                  </a:lnTo>
                  <a:cubicBezTo>
                    <a:pt x="80048" y="297440"/>
                    <a:pt x="52338" y="285963"/>
                    <a:pt x="31908" y="265532"/>
                  </a:cubicBezTo>
                  <a:cubicBezTo>
                    <a:pt x="11478" y="245102"/>
                    <a:pt x="0" y="217393"/>
                    <a:pt x="0" y="188500"/>
                  </a:cubicBezTo>
                  <a:lnTo>
                    <a:pt x="0" y="108941"/>
                  </a:lnTo>
                  <a:cubicBezTo>
                    <a:pt x="0" y="80048"/>
                    <a:pt x="11478" y="52338"/>
                    <a:pt x="31908" y="31908"/>
                  </a:cubicBezTo>
                  <a:cubicBezTo>
                    <a:pt x="52338" y="11478"/>
                    <a:pt x="80048" y="0"/>
                    <a:pt x="10894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364115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5160" y="932513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Chi-Squared Test for gender-wise preference time of attending classes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4864" y="4023596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Null Hypothesis: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1217" y="4912694"/>
            <a:ext cx="5980867" cy="9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2A2E3A"/>
                </a:solidFill>
                <a:latin typeface="Helios Bold"/>
              </a:rPr>
              <a:t>There is no association between Gender and class time preferences.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5591" y="7239749"/>
            <a:ext cx="5980867" cy="9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2A2E3A"/>
                </a:solidFill>
                <a:latin typeface="Helios Bold"/>
              </a:rPr>
              <a:t>There is association between Gender and class time preferences.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14864" y="6372661"/>
            <a:ext cx="7106551" cy="51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Alternate Hypothesis: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28960" y="5695015"/>
            <a:ext cx="8815040" cy="1869985"/>
          </a:xfrm>
          <a:custGeom>
            <a:avLst/>
            <a:gdLst/>
            <a:ahLst/>
            <a:cxnLst/>
            <a:rect r="r" b="b" t="t" l="l"/>
            <a:pathLst>
              <a:path h="1869985" w="8815040">
                <a:moveTo>
                  <a:pt x="0" y="0"/>
                </a:moveTo>
                <a:lnTo>
                  <a:pt x="8815040" y="0"/>
                </a:lnTo>
                <a:lnTo>
                  <a:pt x="8815040" y="1869985"/>
                </a:lnTo>
                <a:lnTo>
                  <a:pt x="0" y="18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39" r="-1061" b="-15845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08170" y="4990583"/>
            <a:ext cx="6661220" cy="1143520"/>
            <a:chOff x="0" y="0"/>
            <a:chExt cx="1552136" cy="266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135" cy="266452"/>
            </a:xfrm>
            <a:custGeom>
              <a:avLst/>
              <a:gdLst/>
              <a:ahLst/>
              <a:cxnLst/>
              <a:rect r="r" b="b" t="t" l="l"/>
              <a:pathLst>
                <a:path h="266452" w="1552135">
                  <a:moveTo>
                    <a:pt x="116224" y="0"/>
                  </a:moveTo>
                  <a:lnTo>
                    <a:pt x="1435912" y="0"/>
                  </a:lnTo>
                  <a:cubicBezTo>
                    <a:pt x="1466736" y="0"/>
                    <a:pt x="1496298" y="12245"/>
                    <a:pt x="1518094" y="34041"/>
                  </a:cubicBezTo>
                  <a:cubicBezTo>
                    <a:pt x="1539891" y="55837"/>
                    <a:pt x="1552135" y="85399"/>
                    <a:pt x="1552135" y="116224"/>
                  </a:cubicBezTo>
                  <a:lnTo>
                    <a:pt x="1552135" y="150229"/>
                  </a:lnTo>
                  <a:cubicBezTo>
                    <a:pt x="1552135" y="214417"/>
                    <a:pt x="1500100" y="266452"/>
                    <a:pt x="1435912" y="266452"/>
                  </a:cubicBezTo>
                  <a:lnTo>
                    <a:pt x="116224" y="266452"/>
                  </a:lnTo>
                  <a:cubicBezTo>
                    <a:pt x="85399" y="266452"/>
                    <a:pt x="55837" y="254207"/>
                    <a:pt x="34041" y="232411"/>
                  </a:cubicBezTo>
                  <a:cubicBezTo>
                    <a:pt x="12245" y="210615"/>
                    <a:pt x="0" y="181053"/>
                    <a:pt x="0" y="150229"/>
                  </a:cubicBezTo>
                  <a:lnTo>
                    <a:pt x="0" y="116224"/>
                  </a:lnTo>
                  <a:cubicBezTo>
                    <a:pt x="0" y="85399"/>
                    <a:pt x="12245" y="55837"/>
                    <a:pt x="34041" y="34041"/>
                  </a:cubicBezTo>
                  <a:cubicBezTo>
                    <a:pt x="55837" y="12245"/>
                    <a:pt x="85399" y="0"/>
                    <a:pt x="11622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552136" cy="333127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27117" y="8165609"/>
            <a:ext cx="7106551" cy="876023"/>
            <a:chOff x="0" y="0"/>
            <a:chExt cx="1655902" cy="2041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5902" cy="204123"/>
            </a:xfrm>
            <a:custGeom>
              <a:avLst/>
              <a:gdLst/>
              <a:ahLst/>
              <a:cxnLst/>
              <a:rect r="r" b="b" t="t" l="l"/>
              <a:pathLst>
                <a:path h="204123" w="1655902">
                  <a:moveTo>
                    <a:pt x="102061" y="0"/>
                  </a:moveTo>
                  <a:lnTo>
                    <a:pt x="1553841" y="0"/>
                  </a:lnTo>
                  <a:cubicBezTo>
                    <a:pt x="1580909" y="0"/>
                    <a:pt x="1606869" y="10753"/>
                    <a:pt x="1626009" y="29893"/>
                  </a:cubicBezTo>
                  <a:cubicBezTo>
                    <a:pt x="1645150" y="49033"/>
                    <a:pt x="1655902" y="74993"/>
                    <a:pt x="1655902" y="102061"/>
                  </a:cubicBezTo>
                  <a:lnTo>
                    <a:pt x="1655902" y="102061"/>
                  </a:lnTo>
                  <a:cubicBezTo>
                    <a:pt x="1655902" y="158428"/>
                    <a:pt x="1610208" y="204123"/>
                    <a:pt x="1553841" y="204123"/>
                  </a:cubicBezTo>
                  <a:lnTo>
                    <a:pt x="102061" y="204123"/>
                  </a:lnTo>
                  <a:cubicBezTo>
                    <a:pt x="45694" y="204123"/>
                    <a:pt x="0" y="158428"/>
                    <a:pt x="0" y="102061"/>
                  </a:cubicBezTo>
                  <a:lnTo>
                    <a:pt x="0" y="102061"/>
                  </a:lnTo>
                  <a:cubicBezTo>
                    <a:pt x="0" y="45694"/>
                    <a:pt x="45694" y="0"/>
                    <a:pt x="10206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55902" cy="270798"/>
            </a:xfrm>
            <a:prstGeom prst="rect">
              <a:avLst/>
            </a:prstGeom>
          </p:spPr>
          <p:txBody>
            <a:bodyPr anchor="ctr" rtlCol="false" tIns="57420" lIns="57420" bIns="57420" rIns="5742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94774" y="5417486"/>
            <a:ext cx="8815040" cy="1869985"/>
          </a:xfrm>
          <a:custGeom>
            <a:avLst/>
            <a:gdLst/>
            <a:ahLst/>
            <a:cxnLst/>
            <a:rect r="r" b="b" t="t" l="l"/>
            <a:pathLst>
              <a:path h="1869985" w="8815040">
                <a:moveTo>
                  <a:pt x="0" y="0"/>
                </a:moveTo>
                <a:lnTo>
                  <a:pt x="8815041" y="0"/>
                </a:lnTo>
                <a:lnTo>
                  <a:pt x="8815041" y="1869985"/>
                </a:lnTo>
                <a:lnTo>
                  <a:pt x="0" y="18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39" r="-1061" b="-158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81762" y="5072940"/>
            <a:ext cx="3782855" cy="990420"/>
          </a:xfrm>
          <a:custGeom>
            <a:avLst/>
            <a:gdLst/>
            <a:ahLst/>
            <a:cxnLst/>
            <a:rect r="r" b="b" t="t" l="l"/>
            <a:pathLst>
              <a:path h="990420" w="3782855">
                <a:moveTo>
                  <a:pt x="0" y="0"/>
                </a:moveTo>
                <a:lnTo>
                  <a:pt x="3782855" y="0"/>
                </a:lnTo>
                <a:lnTo>
                  <a:pt x="3782855" y="990420"/>
                </a:lnTo>
                <a:lnTo>
                  <a:pt x="0" y="990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09847" y="8291965"/>
            <a:ext cx="2541093" cy="674545"/>
          </a:xfrm>
          <a:custGeom>
            <a:avLst/>
            <a:gdLst/>
            <a:ahLst/>
            <a:cxnLst/>
            <a:rect r="r" b="b" t="t" l="l"/>
            <a:pathLst>
              <a:path h="674545" w="2541093">
                <a:moveTo>
                  <a:pt x="0" y="0"/>
                </a:moveTo>
                <a:lnTo>
                  <a:pt x="2541092" y="0"/>
                </a:lnTo>
                <a:lnTo>
                  <a:pt x="2541092" y="674545"/>
                </a:lnTo>
                <a:lnTo>
                  <a:pt x="0" y="67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61800" y="4052210"/>
            <a:ext cx="7106551" cy="50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A2E3A"/>
                </a:solidFill>
                <a:latin typeface="Helios Bold"/>
              </a:rPr>
              <a:t>We calculate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9962" y="6295329"/>
            <a:ext cx="7256598" cy="95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Where Ei is the expected frequency and Oi is the original frequency.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7071" y="7566481"/>
            <a:ext cx="7256598" cy="47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We obtain 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40880" y="8955038"/>
            <a:ext cx="7256598" cy="96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2A2E3A"/>
                </a:solidFill>
                <a:latin typeface="Helios Bold"/>
              </a:rPr>
              <a:t>Therefore, we fail to reject the null hypothesis.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5160" y="932513"/>
            <a:ext cx="17693226" cy="183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Klein Bold"/>
              </a:rPr>
              <a:t>Chi-Squared Test for gender-wise preference time of attending classes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84430" y="-4026257"/>
            <a:ext cx="15978794" cy="15978794"/>
            <a:chOff x="0" y="0"/>
            <a:chExt cx="21305059" cy="21305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5013" cy="21305013"/>
            </a:xfrm>
            <a:custGeom>
              <a:avLst/>
              <a:gdLst/>
              <a:ahLst/>
              <a:cxnLst/>
              <a:rect r="r" b="b" t="t" l="l"/>
              <a:pathLst>
                <a:path h="21305013" w="21305013">
                  <a:moveTo>
                    <a:pt x="0" y="0"/>
                  </a:moveTo>
                  <a:lnTo>
                    <a:pt x="21305013" y="0"/>
                  </a:lnTo>
                  <a:lnTo>
                    <a:pt x="21305013" y="21305013"/>
                  </a:lnTo>
                  <a:lnTo>
                    <a:pt x="0" y="2130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" t="0" r="-2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84839" y="2876785"/>
            <a:ext cx="9667096" cy="538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4898" indent="-211633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This study at IITH explores factors influencing student attendance, using survey data to understand engagement and success, including course load, class timing, and demographics.</a:t>
            </a:r>
          </a:p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       </a:t>
            </a:r>
          </a:p>
          <a:p>
            <a:pPr algn="just" marL="634898" indent="-211633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We distributed a Google Form questionnaire to IIT Hyderabad students to collect sample data for statistical analysis. </a:t>
            </a:r>
          </a:p>
          <a:p>
            <a:pPr algn="just">
              <a:lnSpc>
                <a:spcPts val="4320"/>
              </a:lnSpc>
            </a:pPr>
          </a:p>
          <a:p>
            <a:pPr algn="just" marL="635000" indent="-211667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To boost participation, we sent frequent reminders and ensured survey anonymity. This effort yielded 259 valid responses, forming a strong dataset for our study.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05808" y="-3030473"/>
            <a:ext cx="5764383" cy="5764383"/>
            <a:chOff x="0" y="0"/>
            <a:chExt cx="7685844" cy="76858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85786" cy="7685786"/>
            </a:xfrm>
            <a:custGeom>
              <a:avLst/>
              <a:gdLst/>
              <a:ahLst/>
              <a:cxnLst/>
              <a:rect r="r" b="b" t="t" l="l"/>
              <a:pathLst>
                <a:path h="7685786" w="7685786">
                  <a:moveTo>
                    <a:pt x="0" y="0"/>
                  </a:moveTo>
                  <a:lnTo>
                    <a:pt x="7685786" y="0"/>
                  </a:lnTo>
                  <a:lnTo>
                    <a:pt x="7685786" y="7685786"/>
                  </a:lnTo>
                  <a:lnTo>
                    <a:pt x="0" y="768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" t="0" r="-5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9587" y="3314700"/>
            <a:ext cx="7285740" cy="122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8">
                <a:solidFill>
                  <a:srgbClr val="FFFFFF"/>
                </a:solidFill>
                <a:latin typeface="Klein Bold"/>
              </a:rPr>
              <a:t>About Our Data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1033" y="4245435"/>
            <a:ext cx="16245935" cy="153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CONCLUSIONS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44472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40543" y="-4533900"/>
            <a:ext cx="15978794" cy="15978794"/>
            <a:chOff x="0" y="0"/>
            <a:chExt cx="21305059" cy="21305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5013" cy="21305013"/>
            </a:xfrm>
            <a:custGeom>
              <a:avLst/>
              <a:gdLst/>
              <a:ahLst/>
              <a:cxnLst/>
              <a:rect r="r" b="b" t="t" l="l"/>
              <a:pathLst>
                <a:path h="21305013" w="21305013">
                  <a:moveTo>
                    <a:pt x="0" y="0"/>
                  </a:moveTo>
                  <a:lnTo>
                    <a:pt x="21305013" y="0"/>
                  </a:lnTo>
                  <a:lnTo>
                    <a:pt x="21305013" y="21305013"/>
                  </a:lnTo>
                  <a:lnTo>
                    <a:pt x="0" y="2130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899" y="1483197"/>
            <a:ext cx="10320212" cy="646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3452" indent="-231151" lvl="2">
              <a:lnSpc>
                <a:spcPts val="4718"/>
              </a:lnSpc>
              <a:buFont typeface="Arial"/>
              <a:buChar char="⚬"/>
            </a:pPr>
            <a:r>
              <a:rPr lang="en-US" sz="2621">
                <a:solidFill>
                  <a:srgbClr val="2A2E3A"/>
                </a:solidFill>
                <a:latin typeface="Helios"/>
              </a:rPr>
              <a:t>The correlation coefficient between the 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number of courses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 registered and 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attendance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 indicates a 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high correlation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, with a value of approximately 0.8.</a:t>
            </a:r>
          </a:p>
          <a:p>
            <a:pPr>
              <a:lnSpc>
                <a:spcPts val="4718"/>
              </a:lnSpc>
            </a:pPr>
          </a:p>
          <a:p>
            <a:pPr marL="693452" indent="-231151" lvl="2">
              <a:lnSpc>
                <a:spcPts val="4718"/>
              </a:lnSpc>
              <a:buFont typeface="Arial"/>
              <a:buChar char="⚬"/>
            </a:pPr>
            <a:r>
              <a:rPr lang="en-US" sz="2621">
                <a:solidFill>
                  <a:srgbClr val="2A2E3A"/>
                </a:solidFill>
                <a:latin typeface="Helios"/>
              </a:rPr>
              <a:t>The correlation between 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attendance and CGPA is negligible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, with a very small correlation coefficient of around 0.2.</a:t>
            </a:r>
          </a:p>
          <a:p>
            <a:pPr>
              <a:lnSpc>
                <a:spcPts val="4718"/>
              </a:lnSpc>
            </a:pPr>
          </a:p>
          <a:p>
            <a:pPr marL="693452" indent="-231151" lvl="2">
              <a:lnSpc>
                <a:spcPts val="4718"/>
              </a:lnSpc>
              <a:buFont typeface="Arial"/>
              <a:buChar char="⚬"/>
            </a:pPr>
            <a:r>
              <a:rPr lang="en-US" sz="2621">
                <a:solidFill>
                  <a:srgbClr val="2A2E3A"/>
                </a:solidFill>
                <a:latin typeface="Helios"/>
              </a:rPr>
              <a:t>The introduction of 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attendance app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 has been</a:t>
            </a:r>
            <a:r>
              <a:rPr lang="en-US" sz="2621">
                <a:solidFill>
                  <a:srgbClr val="2A2E3A"/>
                </a:solidFill>
                <a:latin typeface="Helios Bold"/>
              </a:rPr>
              <a:t> successful</a:t>
            </a:r>
            <a:r>
              <a:rPr lang="en-US" sz="2621">
                <a:solidFill>
                  <a:srgbClr val="2A2E3A"/>
                </a:solidFill>
                <a:latin typeface="Helios"/>
              </a:rPr>
              <a:t>, as evidenced by increased class attendance compared to before, as supported by hypothesis testing.</a:t>
            </a:r>
          </a:p>
          <a:p>
            <a:pPr algn="l">
              <a:lnSpc>
                <a:spcPts val="471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316419" y="3009552"/>
            <a:ext cx="11228107" cy="10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3"/>
              </a:lnSpc>
            </a:pPr>
            <a:r>
              <a:rPr lang="en-US" sz="8370">
                <a:solidFill>
                  <a:srgbClr val="FFFFFF"/>
                </a:solidFill>
                <a:latin typeface="Klein Bold"/>
              </a:rPr>
              <a:t>Conclusions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40543" y="-4533900"/>
            <a:ext cx="15978794" cy="15978794"/>
            <a:chOff x="0" y="0"/>
            <a:chExt cx="21305059" cy="21305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5013" cy="21305013"/>
            </a:xfrm>
            <a:custGeom>
              <a:avLst/>
              <a:gdLst/>
              <a:ahLst/>
              <a:cxnLst/>
              <a:rect r="r" b="b" t="t" l="l"/>
              <a:pathLst>
                <a:path h="21305013" w="21305013">
                  <a:moveTo>
                    <a:pt x="0" y="0"/>
                  </a:moveTo>
                  <a:lnTo>
                    <a:pt x="21305013" y="0"/>
                  </a:lnTo>
                  <a:lnTo>
                    <a:pt x="21305013" y="21305013"/>
                  </a:lnTo>
                  <a:lnTo>
                    <a:pt x="0" y="2130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5877" y="1219823"/>
            <a:ext cx="9432263" cy="725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1120" indent="-220373" lvl="2">
              <a:lnSpc>
                <a:spcPts val="4498"/>
              </a:lnSpc>
              <a:buFont typeface="Arial"/>
              <a:buChar char="⚬"/>
            </a:pPr>
            <a:r>
              <a:rPr lang="en-US" sz="2499">
                <a:solidFill>
                  <a:srgbClr val="2A2E3A"/>
                </a:solidFill>
                <a:latin typeface="Helios"/>
              </a:rPr>
              <a:t>The variation in the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number of courses 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taken by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first and second-year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 students is considerably lower compared to the variation observed in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third and fourth-year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 students.</a:t>
            </a:r>
          </a:p>
          <a:p>
            <a:pPr algn="just">
              <a:lnSpc>
                <a:spcPts val="4498"/>
              </a:lnSpc>
            </a:pPr>
          </a:p>
          <a:p>
            <a:pPr algn="just" marL="661120" indent="-220373" lvl="2">
              <a:lnSpc>
                <a:spcPts val="4498"/>
              </a:lnSpc>
              <a:buFont typeface="Arial"/>
              <a:buChar char="⚬"/>
            </a:pPr>
            <a:r>
              <a:rPr lang="en-US" sz="2499">
                <a:solidFill>
                  <a:srgbClr val="2A2E3A"/>
                </a:solidFill>
                <a:latin typeface="Helios"/>
              </a:rPr>
              <a:t>More than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33% of students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 are influenced by their low exam marks and are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motivated to attend more classes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.</a:t>
            </a:r>
          </a:p>
          <a:p>
            <a:pPr algn="just">
              <a:lnSpc>
                <a:spcPts val="4498"/>
              </a:lnSpc>
            </a:pPr>
          </a:p>
          <a:p>
            <a:pPr algn="just" marL="661120" indent="-220373" lvl="2">
              <a:lnSpc>
                <a:spcPts val="4498"/>
              </a:lnSpc>
              <a:buFont typeface="Arial"/>
              <a:buChar char="⚬"/>
            </a:pPr>
            <a:r>
              <a:rPr lang="en-US" sz="2499">
                <a:solidFill>
                  <a:srgbClr val="2A2E3A"/>
                </a:solidFill>
                <a:latin typeface="Helios Bold"/>
              </a:rPr>
              <a:t>Peers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 significantly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influence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 a student's attendance in class.</a:t>
            </a:r>
          </a:p>
          <a:p>
            <a:pPr algn="just">
              <a:lnSpc>
                <a:spcPts val="4498"/>
              </a:lnSpc>
            </a:pPr>
          </a:p>
          <a:p>
            <a:pPr algn="just" marL="661120" indent="-220373" lvl="2">
              <a:lnSpc>
                <a:spcPts val="4498"/>
              </a:lnSpc>
              <a:buFont typeface="Arial"/>
              <a:buChar char="⚬"/>
            </a:pPr>
            <a:r>
              <a:rPr lang="en-US" sz="2499">
                <a:solidFill>
                  <a:srgbClr val="2A2E3A"/>
                </a:solidFill>
                <a:latin typeface="Helios"/>
              </a:rPr>
              <a:t>The </a:t>
            </a:r>
            <a:r>
              <a:rPr lang="en-US" sz="2499">
                <a:solidFill>
                  <a:srgbClr val="2A2E3A"/>
                </a:solidFill>
                <a:latin typeface="Helios Bold"/>
              </a:rPr>
              <a:t>average wake-up time is 7:58 am</a:t>
            </a:r>
            <a:r>
              <a:rPr lang="en-US" sz="2499">
                <a:solidFill>
                  <a:srgbClr val="2A2E3A"/>
                </a:solidFill>
                <a:latin typeface="Helios"/>
              </a:rPr>
              <a:t>, which is conducive to establishing a healthy routine for attending classes throughout the day.</a:t>
            </a:r>
          </a:p>
          <a:p>
            <a:pPr algn="just">
              <a:lnSpc>
                <a:spcPts val="449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316419" y="3009552"/>
            <a:ext cx="11228107" cy="108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3"/>
              </a:lnSpc>
            </a:pPr>
            <a:r>
              <a:rPr lang="en-US" sz="8370">
                <a:solidFill>
                  <a:srgbClr val="FFFFFF"/>
                </a:solidFill>
                <a:latin typeface="Klein Bold"/>
              </a:rPr>
              <a:t>Conclusions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40543" y="-4533900"/>
            <a:ext cx="15978794" cy="15978794"/>
            <a:chOff x="0" y="0"/>
            <a:chExt cx="21305059" cy="21305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5013" cy="21305013"/>
            </a:xfrm>
            <a:custGeom>
              <a:avLst/>
              <a:gdLst/>
              <a:ahLst/>
              <a:cxnLst/>
              <a:rect r="r" b="b" t="t" l="l"/>
              <a:pathLst>
                <a:path h="21305013" w="21305013">
                  <a:moveTo>
                    <a:pt x="0" y="0"/>
                  </a:moveTo>
                  <a:lnTo>
                    <a:pt x="21305013" y="0"/>
                  </a:lnTo>
                  <a:lnTo>
                    <a:pt x="21305013" y="21305013"/>
                  </a:lnTo>
                  <a:lnTo>
                    <a:pt x="0" y="2130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51139" y="1569977"/>
            <a:ext cx="4860057" cy="4860057"/>
          </a:xfrm>
          <a:custGeom>
            <a:avLst/>
            <a:gdLst/>
            <a:ahLst/>
            <a:cxnLst/>
            <a:rect r="r" b="b" t="t" l="l"/>
            <a:pathLst>
              <a:path h="4860057" w="4860057">
                <a:moveTo>
                  <a:pt x="0" y="0"/>
                </a:moveTo>
                <a:lnTo>
                  <a:pt x="4860058" y="0"/>
                </a:lnTo>
                <a:lnTo>
                  <a:pt x="4860058" y="4860057"/>
                </a:lnTo>
                <a:lnTo>
                  <a:pt x="0" y="486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0634" y="7107422"/>
            <a:ext cx="9854270" cy="1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5470">
                <a:solidFill>
                  <a:srgbClr val="4F81BD"/>
                </a:solidFill>
                <a:latin typeface="Klein Bold"/>
              </a:rPr>
              <a:t>Scan this code to access the GitHub repository.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72964" y="3331672"/>
            <a:ext cx="7415036" cy="130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7736" spc="201">
                <a:solidFill>
                  <a:srgbClr val="FFFFFF"/>
                </a:solidFill>
                <a:latin typeface="Klein Bold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40543" y="-4533900"/>
            <a:ext cx="15978794" cy="15978794"/>
            <a:chOff x="0" y="0"/>
            <a:chExt cx="21305059" cy="21305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05013" cy="21305013"/>
            </a:xfrm>
            <a:custGeom>
              <a:avLst/>
              <a:gdLst/>
              <a:ahLst/>
              <a:cxnLst/>
              <a:rect r="r" b="b" t="t" l="l"/>
              <a:pathLst>
                <a:path h="21305013" w="21305013">
                  <a:moveTo>
                    <a:pt x="0" y="0"/>
                  </a:moveTo>
                  <a:lnTo>
                    <a:pt x="21305013" y="0"/>
                  </a:lnTo>
                  <a:lnTo>
                    <a:pt x="21305013" y="21305013"/>
                  </a:lnTo>
                  <a:lnTo>
                    <a:pt x="0" y="21305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58060" y="1834713"/>
            <a:ext cx="9782483" cy="647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</a:p>
          <a:p>
            <a:pPr algn="just" marL="634898" indent="-211633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Around 50 responses from Google Forms were discarded due to inconsistencies, like CGPA values exceeding 10 or reaching 10 after the 3rd semester, which is unlikely.</a:t>
            </a:r>
          </a:p>
          <a:p>
            <a:pPr algn="just">
              <a:lnSpc>
                <a:spcPts val="4320"/>
              </a:lnSpc>
            </a:pPr>
          </a:p>
          <a:p>
            <a:pPr algn="just" marL="634898" indent="-211633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Certain responses showed localized inconsistencies, leading to the substitution of erroneous values with the mean derived from validated data points.</a:t>
            </a:r>
          </a:p>
          <a:p>
            <a:pPr algn="just">
              <a:lnSpc>
                <a:spcPts val="4320"/>
              </a:lnSpc>
            </a:pPr>
          </a:p>
          <a:p>
            <a:pPr algn="just" marL="635000" indent="-211667" lvl="2">
              <a:lnSpc>
                <a:spcPts val="4320"/>
              </a:lnSpc>
              <a:buFont typeface="Arial"/>
              <a:buChar char="⚬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The initial dataset of 300 responses was refined to a final dataset of about 260 authentic responses after thorough data cleaning and preprocessing.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195230" y="7404808"/>
            <a:ext cx="5764383" cy="5764383"/>
            <a:chOff x="0" y="0"/>
            <a:chExt cx="7685844" cy="76858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85786" cy="7685786"/>
            </a:xfrm>
            <a:custGeom>
              <a:avLst/>
              <a:gdLst/>
              <a:ahLst/>
              <a:cxnLst/>
              <a:rect r="r" b="b" t="t" l="l"/>
              <a:pathLst>
                <a:path h="7685786" w="7685786">
                  <a:moveTo>
                    <a:pt x="0" y="0"/>
                  </a:moveTo>
                  <a:lnTo>
                    <a:pt x="7685786" y="0"/>
                  </a:lnTo>
                  <a:lnTo>
                    <a:pt x="7685786" y="7685786"/>
                  </a:lnTo>
                  <a:lnTo>
                    <a:pt x="0" y="768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010498" y="3286125"/>
            <a:ext cx="7285740" cy="113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8000">
                <a:solidFill>
                  <a:srgbClr val="FFFFFF"/>
                </a:solidFill>
                <a:latin typeface="Klein Bold"/>
              </a:rPr>
              <a:t>Preprocessing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145401" y="7404808"/>
            <a:ext cx="4806921" cy="4806921"/>
            <a:chOff x="0" y="0"/>
            <a:chExt cx="7685844" cy="76858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85786" cy="7685786"/>
            </a:xfrm>
            <a:custGeom>
              <a:avLst/>
              <a:gdLst/>
              <a:ahLst/>
              <a:cxnLst/>
              <a:rect r="r" b="b" t="t" l="l"/>
              <a:pathLst>
                <a:path h="7685786" w="7685786">
                  <a:moveTo>
                    <a:pt x="0" y="0"/>
                  </a:moveTo>
                  <a:lnTo>
                    <a:pt x="7685786" y="0"/>
                  </a:lnTo>
                  <a:lnTo>
                    <a:pt x="7685786" y="7685786"/>
                  </a:lnTo>
                  <a:lnTo>
                    <a:pt x="0" y="768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2" t="0" r="-52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46840" y="3479468"/>
            <a:ext cx="16245935" cy="30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NORMALITY </a:t>
            </a:r>
          </a:p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"/>
              </a:rPr>
              <a:t>TESTS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5343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93" y="-144661"/>
            <a:ext cx="8610600" cy="10431661"/>
          </a:xfrm>
          <a:custGeom>
            <a:avLst/>
            <a:gdLst/>
            <a:ahLst/>
            <a:cxnLst/>
            <a:rect r="r" b="b" t="t" l="l"/>
            <a:pathLst>
              <a:path h="10431661" w="8610600">
                <a:moveTo>
                  <a:pt x="0" y="0"/>
                </a:moveTo>
                <a:lnTo>
                  <a:pt x="8610600" y="0"/>
                </a:lnTo>
                <a:lnTo>
                  <a:pt x="8610600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8923" y="691907"/>
            <a:ext cx="6746873" cy="134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5400">
                <a:solidFill>
                  <a:srgbClr val="2A2E3A"/>
                </a:solidFill>
                <a:latin typeface="Klein Bold"/>
              </a:rPr>
              <a:t>Shapiro – Wilk Test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033809" y="1132074"/>
            <a:ext cx="8610600" cy="6830826"/>
          </a:xfrm>
          <a:custGeom>
            <a:avLst/>
            <a:gdLst/>
            <a:ahLst/>
            <a:cxnLst/>
            <a:rect r="r" b="b" t="t" l="l"/>
            <a:pathLst>
              <a:path h="6830826" w="8610600">
                <a:moveTo>
                  <a:pt x="0" y="0"/>
                </a:moveTo>
                <a:lnTo>
                  <a:pt x="8610600" y="0"/>
                </a:lnTo>
                <a:lnTo>
                  <a:pt x="8610600" y="6830826"/>
                </a:lnTo>
                <a:lnTo>
                  <a:pt x="0" y="683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85800" y="-489520"/>
            <a:ext cx="1621594" cy="1621594"/>
            <a:chOff x="0" y="0"/>
            <a:chExt cx="2162125" cy="2162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175" cy="2162175"/>
            </a:xfrm>
            <a:custGeom>
              <a:avLst/>
              <a:gdLst/>
              <a:ahLst/>
              <a:cxnLst/>
              <a:rect r="r" b="b" t="t" l="l"/>
              <a:pathLst>
                <a:path h="2162175" w="2162175">
                  <a:moveTo>
                    <a:pt x="0" y="0"/>
                  </a:moveTo>
                  <a:lnTo>
                    <a:pt x="2162175" y="0"/>
                  </a:lnTo>
                  <a:lnTo>
                    <a:pt x="2162175" y="2162175"/>
                  </a:lnTo>
                  <a:lnTo>
                    <a:pt x="0" y="216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7" t="0" r="-1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8603" y="2478178"/>
            <a:ext cx="6910588" cy="636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</a:rPr>
              <a:t>After conducting the Shapiro-Wilk test and observing a test-statistic of approximately 0.98 with a p-value of about 0.049, we verified our inference using a Q-Q' plot. The close alignment of datapoints with the linear line suggests that the CGPA of students likely follows a normal distribution. Hence, the dataset can be considered to originate from a normal distribution.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7240" y="8246745"/>
            <a:ext cx="10256520" cy="45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200">
                <a:solidFill>
                  <a:srgbClr val="2A2E3A"/>
                </a:solidFill>
                <a:latin typeface="Helios"/>
              </a:rPr>
              <a:t>Q – Q’ Plot for CGPA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0766" y="-1058705"/>
            <a:ext cx="2117410" cy="211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3365" y="4245435"/>
            <a:ext cx="16245935" cy="153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4"/>
              </a:lnSpc>
            </a:pPr>
            <a:r>
              <a:rPr lang="en-US" sz="9426">
                <a:solidFill>
                  <a:srgbClr val="153969"/>
                </a:solidFill>
                <a:latin typeface="Klein Bold"/>
              </a:rPr>
              <a:t>VISUALISATIONS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74960" y="7802547"/>
            <a:ext cx="4968905" cy="49689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96872" y="2330594"/>
            <a:ext cx="5471953" cy="5471953"/>
            <a:chOff x="0" y="0"/>
            <a:chExt cx="837653" cy="83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42" y="388083"/>
            <a:ext cx="7427742" cy="4762493"/>
          </a:xfrm>
          <a:custGeom>
            <a:avLst/>
            <a:gdLst/>
            <a:ahLst/>
            <a:cxnLst/>
            <a:rect r="r" b="b" t="t" l="l"/>
            <a:pathLst>
              <a:path h="4762493" w="7427742">
                <a:moveTo>
                  <a:pt x="0" y="0"/>
                </a:moveTo>
                <a:lnTo>
                  <a:pt x="7427742" y="0"/>
                </a:lnTo>
                <a:lnTo>
                  <a:pt x="7427742" y="4762493"/>
                </a:lnTo>
                <a:lnTo>
                  <a:pt x="0" y="476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337" y="164817"/>
            <a:ext cx="7699263" cy="4983490"/>
          </a:xfrm>
          <a:custGeom>
            <a:avLst/>
            <a:gdLst/>
            <a:ahLst/>
            <a:cxnLst/>
            <a:rect r="r" b="b" t="t" l="l"/>
            <a:pathLst>
              <a:path h="4983490" w="7699263">
                <a:moveTo>
                  <a:pt x="0" y="0"/>
                </a:moveTo>
                <a:lnTo>
                  <a:pt x="7699263" y="0"/>
                </a:lnTo>
                <a:lnTo>
                  <a:pt x="7699263" y="4983490"/>
                </a:lnTo>
                <a:lnTo>
                  <a:pt x="0" y="498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32144" y="5084150"/>
            <a:ext cx="8117056" cy="5056364"/>
          </a:xfrm>
          <a:custGeom>
            <a:avLst/>
            <a:gdLst/>
            <a:ahLst/>
            <a:cxnLst/>
            <a:rect r="r" b="b" t="t" l="l"/>
            <a:pathLst>
              <a:path h="5056364" w="8117056">
                <a:moveTo>
                  <a:pt x="0" y="0"/>
                </a:moveTo>
                <a:lnTo>
                  <a:pt x="8117056" y="0"/>
                </a:lnTo>
                <a:lnTo>
                  <a:pt x="8117056" y="5056364"/>
                </a:lnTo>
                <a:lnTo>
                  <a:pt x="0" y="505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18" r="0" b="-361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DAGEAytSYyQ</dc:identifier>
  <dcterms:modified xsi:type="dcterms:W3CDTF">2011-08-01T06:04:30Z</dcterms:modified>
  <cp:revision>1</cp:revision>
  <dc:title>Company Profile Presentation</dc:title>
</cp:coreProperties>
</file>